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3" r:id="rId27"/>
    <p:sldId id="285" r:id="rId28"/>
    <p:sldId id="295" r:id="rId29"/>
    <p:sldId id="302" r:id="rId30"/>
    <p:sldId id="307" r:id="rId31"/>
    <p:sldId id="305" r:id="rId32"/>
    <p:sldId id="303" r:id="rId33"/>
    <p:sldId id="306" r:id="rId34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9"/>
    <p:restoredTop sz="94680"/>
  </p:normalViewPr>
  <p:slideViewPr>
    <p:cSldViewPr snapToGrid="0">
      <p:cViewPr varScale="1">
        <p:scale>
          <a:sx n="72" d="100"/>
          <a:sy n="72" d="100"/>
        </p:scale>
        <p:origin x="8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2.7624300000000001E-2"/>
          <c:y val="2.6327199999999999E-2"/>
          <c:w val="0.96737600000000001"/>
          <c:h val="0.8680390000000000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오프라인</c:v>
                </c:pt>
              </c:strCache>
            </c:strRef>
          </c:tx>
          <c:spPr>
            <a:solidFill>
              <a:srgbClr val="31859C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2017년</c:v>
                </c:pt>
                <c:pt idx="1">
                  <c:v>2023년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83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0A-BB4C-A27F-DC213EF9DF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온라인</c:v>
                </c:pt>
              </c:strCache>
            </c:strRef>
          </c:tx>
          <c:spPr>
            <a:solidFill>
              <a:schemeClr val="accent5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2017년</c:v>
                </c:pt>
                <c:pt idx="1">
                  <c:v>2023년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17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0A-BB4C-A27F-DC213EF9D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5"/>
        <c:overlap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100" b="0" i="0" u="none" strike="noStrike">
                <a:solidFill>
                  <a:srgbClr val="595959"/>
                </a:solidFill>
                <a:latin typeface="Calibri"/>
              </a:defRPr>
            </a:pPr>
            <a:endParaRPr lang="ko-K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Calibri"/>
              </a:defRPr>
            </a:pPr>
            <a:endParaRPr lang="ko-KR"/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43407000000000001"/>
          <c:y val="0.92275399999999996"/>
          <c:w val="0.17679600000000001"/>
          <c:h val="7.7245499999999995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100" b="0" i="0" u="none" strike="noStrike">
              <a:solidFill>
                <a:srgbClr val="595959"/>
              </a:solidFill>
              <a:latin typeface="Calibri"/>
            </a:defRPr>
          </a:pPr>
          <a:endParaRPr lang="ko-KR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굴림" panose="020B0600000101010101" pitchFamily="50" charset="-127"/>
        <a:ea typeface="굴림" panose="020B0600000101010101" pitchFamily="50" charset="-127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4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01" name="Shape 4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19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37" name="Shape 4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54" name="Shape 4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85" name="Shape 4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44" name="Shape 5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85" name="Shape 5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35" name="Shape 6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76" name="Shape 6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919" name="Shape 9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057" name="Shape 10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6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075" name="Shape 10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7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22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39" name="Shape 2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22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63" name="Shape 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22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10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83" name="Shape 3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13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94" name="Shape 3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19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 dirty="0"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 dirty="0"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363636" y="6400413"/>
            <a:ext cx="323164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굴림" panose="020B0600000101010101" pitchFamily="50" charset="-127"/>
          <a:ea typeface="굴림" panose="020B0600000101010101" pitchFamily="50" charset="-127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굴림" panose="020B0600000101010101" pitchFamily="50" charset="-127"/>
          <a:ea typeface="굴림" panose="020B0600000101010101" pitchFamily="50" charset="-127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굴림" panose="020B0600000101010101" pitchFamily="50" charset="-127"/>
          <a:ea typeface="굴림" panose="020B0600000101010101" pitchFamily="50" charset="-127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굴림" panose="020B0600000101010101" pitchFamily="50" charset="-127"/>
          <a:ea typeface="굴림" panose="020B0600000101010101" pitchFamily="50" charset="-127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굴림" panose="020B0600000101010101" pitchFamily="50" charset="-127"/>
          <a:ea typeface="굴림" panose="020B0600000101010101" pitchFamily="50" charset="-127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굴림" panose="020B0600000101010101" pitchFamily="50" charset="-127"/>
          <a:ea typeface="굴림" panose="020B0600000101010101" pitchFamily="50" charset="-127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Reich/shoppingMall" TargetMode="External"/><Relationship Id="rId2" Type="http://schemas.openxmlformats.org/officeDocument/2006/relationships/hyperlink" Target="https://ourshop.monster/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B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2"/>
          <p:cNvSpPr txBox="1"/>
          <p:nvPr/>
        </p:nvSpPr>
        <p:spPr>
          <a:xfrm>
            <a:off x="3985217" y="4941419"/>
            <a:ext cx="10870471" cy="1363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12500"/>
              </a:lnSpc>
              <a:defRPr sz="6000" b="1" spc="-484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lang="ko-KR" altLang="en-US"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온라인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도소매업</a:t>
            </a:r>
            <a:r>
              <a:rPr lang="ko-KR" altLang="en-US"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사이트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95" name="TextBox 3"/>
          <p:cNvSpPr txBox="1"/>
          <p:nvPr/>
        </p:nvSpPr>
        <p:spPr>
          <a:xfrm>
            <a:off x="6608267" y="2714391"/>
            <a:ext cx="5394356" cy="2215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ts val="19200"/>
              </a:lnSpc>
              <a:defRPr sz="13700">
                <a:solidFill>
                  <a:srgbClr val="FFFFFF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우리샵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96" name="Freeform 5"/>
          <p:cNvSpPr/>
          <p:nvPr/>
        </p:nvSpPr>
        <p:spPr>
          <a:xfrm>
            <a:off x="4402680" y="5088118"/>
            <a:ext cx="9482615" cy="190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97" name="Freeform 7"/>
          <p:cNvSpPr/>
          <p:nvPr/>
        </p:nvSpPr>
        <p:spPr>
          <a:xfrm>
            <a:off x="4402680" y="6557595"/>
            <a:ext cx="9482615" cy="190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98" name="TextBox 8"/>
          <p:cNvSpPr txBox="1"/>
          <p:nvPr/>
        </p:nvSpPr>
        <p:spPr>
          <a:xfrm>
            <a:off x="666749" y="475487"/>
            <a:ext cx="1642430" cy="33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100">
                <a:solidFill>
                  <a:srgbClr val="EDE4CD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>
                <a:latin typeface="굴림" panose="020B0600000101010101" pitchFamily="50" charset="-127"/>
                <a:ea typeface="??뭡" panose="02030600000101010101" pitchFamily="18" charset="-127"/>
              </a:rPr>
              <a:t>Korea IT</a:t>
            </a:r>
          </a:p>
        </p:txBody>
      </p:sp>
      <p:sp>
        <p:nvSpPr>
          <p:cNvPr id="99" name="TextBox 9"/>
          <p:cNvSpPr txBox="1"/>
          <p:nvPr/>
        </p:nvSpPr>
        <p:spPr>
          <a:xfrm>
            <a:off x="15238818" y="475487"/>
            <a:ext cx="2383093" cy="33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100">
                <a:solidFill>
                  <a:srgbClr val="EDE4CD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>
                <a:latin typeface="굴림" panose="020B0600000101010101" pitchFamily="50" charset="-127"/>
                <a:ea typeface="??뭡" panose="02030600000101010101" pitchFamily="18" charset="-127"/>
              </a:rPr>
              <a:t>3조</a:t>
            </a:r>
          </a:p>
        </p:txBody>
      </p:sp>
      <p:sp>
        <p:nvSpPr>
          <p:cNvPr id="100" name="TextBox 10"/>
          <p:cNvSpPr txBox="1"/>
          <p:nvPr/>
        </p:nvSpPr>
        <p:spPr>
          <a:xfrm>
            <a:off x="6008182" y="8927521"/>
            <a:ext cx="5994441" cy="369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300"/>
              </a:lnSpc>
              <a:defRPr sz="2400" spc="559">
                <a:solidFill>
                  <a:srgbClr val="EDE4CD"/>
                </a:solidFill>
                <a:latin typeface="Nanum Square Light"/>
                <a:ea typeface="Nanum Square Light"/>
                <a:cs typeface="Nanum Square Light"/>
                <a:sym typeface="Nanum Square Light"/>
              </a:defRPr>
            </a:lvl1pPr>
          </a:lstStyle>
          <a:p>
            <a:r>
              <a:rPr dirty="0">
                <a:latin typeface="굴림" panose="020B0600000101010101" pitchFamily="50" charset="-127"/>
                <a:ea typeface="??뭡" panose="02030600000101010101" pitchFamily="18" charset="-127"/>
              </a:rPr>
              <a:t>남현우 </a:t>
            </a:r>
            <a:r>
              <a:rPr dirty="0" err="1">
                <a:latin typeface="굴림" panose="020B0600000101010101" pitchFamily="50" charset="-127"/>
                <a:ea typeface="??뭡" panose="02030600000101010101" pitchFamily="18" charset="-127"/>
              </a:rPr>
              <a:t>추</a:t>
            </a:r>
            <a:r>
              <a:rPr lang="en-US" dirty="0" err="1">
                <a:latin typeface="굴림" panose="020B0600000101010101" pitchFamily="50" charset="-127"/>
                <a:ea typeface="??뭡" panose="02030600000101010101" pitchFamily="18" charset="-127"/>
              </a:rPr>
              <a:t>OO</a:t>
            </a:r>
            <a:endParaRPr dirty="0">
              <a:latin typeface="굴림" panose="020B0600000101010101" pitchFamily="50" charset="-127"/>
              <a:ea typeface="??뭡" panose="02030600000101010101" pitchFamily="18" charset="-127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모서리가 둥근 직사각형 14"/>
          <p:cNvSpPr/>
          <p:nvPr/>
        </p:nvSpPr>
        <p:spPr>
          <a:xfrm>
            <a:off x="712196" y="2260043"/>
            <a:ext cx="8130396" cy="359456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400"/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07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08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진행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계획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09" name="TextBox 4"/>
          <p:cNvSpPr txBox="1"/>
          <p:nvPr/>
        </p:nvSpPr>
        <p:spPr>
          <a:xfrm>
            <a:off x="952500" y="360851"/>
            <a:ext cx="3315474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역할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AS-IS</a:t>
            </a:r>
          </a:p>
        </p:txBody>
      </p:sp>
      <p:sp>
        <p:nvSpPr>
          <p:cNvPr id="210" name="TextBox 5"/>
          <p:cNvSpPr txBox="1"/>
          <p:nvPr/>
        </p:nvSpPr>
        <p:spPr>
          <a:xfrm>
            <a:off x="1828800" y="2479134"/>
            <a:ext cx="4361065" cy="389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1600" b="1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남현우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11" name="TextBox 8"/>
          <p:cNvSpPr txBox="1"/>
          <p:nvPr/>
        </p:nvSpPr>
        <p:spPr>
          <a:xfrm>
            <a:off x="1824251" y="3021902"/>
            <a:ext cx="5414750" cy="2716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데이터베이스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백앤드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Auth / User API</a:t>
            </a: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Buyer / Seller / Admin API</a:t>
            </a: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FAQ 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광고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API</a:t>
            </a:r>
          </a:p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12" name="TextBox 10"/>
          <p:cNvSpPr txBox="1"/>
          <p:nvPr/>
        </p:nvSpPr>
        <p:spPr>
          <a:xfrm>
            <a:off x="10515600" y="7581900"/>
            <a:ext cx="5443224" cy="1813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600"/>
              </a:lnSpc>
              <a:defRPr sz="20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프론트앤드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200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로그인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회원가입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검색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장바구니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결제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베스트페이지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신상품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mypage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등록,수정,삭제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배송지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)</a:t>
            </a:r>
          </a:p>
        </p:txBody>
      </p:sp>
      <p:sp>
        <p:nvSpPr>
          <p:cNvPr id="213" name="TextBox 8"/>
          <p:cNvSpPr txBox="1"/>
          <p:nvPr/>
        </p:nvSpPr>
        <p:spPr>
          <a:xfrm>
            <a:off x="14490509" y="7281454"/>
            <a:ext cx="5443225" cy="39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0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백앤드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14" name="모서리가 둥근 직사각형 25"/>
          <p:cNvSpPr/>
          <p:nvPr/>
        </p:nvSpPr>
        <p:spPr>
          <a:xfrm>
            <a:off x="9140687" y="2274264"/>
            <a:ext cx="8130397" cy="359456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400"/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15" name="TextBox 5"/>
          <p:cNvSpPr txBox="1"/>
          <p:nvPr/>
        </p:nvSpPr>
        <p:spPr>
          <a:xfrm>
            <a:off x="10146304" y="2479134"/>
            <a:ext cx="4361065" cy="389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1600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박</a:t>
            </a:r>
            <a:r>
              <a:rPr lang="en-US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OO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16" name="TextBox 8"/>
          <p:cNvSpPr txBox="1"/>
          <p:nvPr/>
        </p:nvSpPr>
        <p:spPr>
          <a:xfrm>
            <a:off x="10146303" y="2984028"/>
            <a:ext cx="5414750" cy="2254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백앤드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Product API</a:t>
            </a: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Category API</a:t>
            </a: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Review API</a:t>
            </a: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Product Image API</a:t>
            </a:r>
          </a:p>
        </p:txBody>
      </p:sp>
      <p:sp>
        <p:nvSpPr>
          <p:cNvPr id="217" name="모서리가 둥근 직사각형 34"/>
          <p:cNvSpPr/>
          <p:nvPr/>
        </p:nvSpPr>
        <p:spPr>
          <a:xfrm>
            <a:off x="735199" y="6146243"/>
            <a:ext cx="8130397" cy="359456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400"/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18" name="TextBox 5"/>
          <p:cNvSpPr txBox="1"/>
          <p:nvPr/>
        </p:nvSpPr>
        <p:spPr>
          <a:xfrm>
            <a:off x="1851804" y="6365334"/>
            <a:ext cx="4361065" cy="389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1600" b="1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오</a:t>
            </a:r>
            <a:r>
              <a:rPr lang="en-US"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OO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19" name="TextBox 8"/>
          <p:cNvSpPr txBox="1"/>
          <p:nvPr/>
        </p:nvSpPr>
        <p:spPr>
          <a:xfrm>
            <a:off x="1847255" y="6908102"/>
            <a:ext cx="6153746" cy="2254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프론트앤드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endParaRPr lang="en-US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메인페이지</a:t>
            </a:r>
            <a:endParaRPr lang="en-US" dirty="0">
              <a:solidFill>
                <a:schemeClr val="tx2">
                  <a:lumMod val="75000"/>
                </a:schemeClr>
              </a:solidFill>
              <a:latin typeface="굴림" panose="020B0600000101010101" pitchFamily="50" charset="-127"/>
              <a:ea typeface="Apple SD Gothic Neo" panose="02000300000000000000" pitchFamily="2" charset="-127"/>
              <a:cs typeface="Nanum Square"/>
              <a:sym typeface="Nanum Square"/>
            </a:endParaRPr>
          </a:p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상품</a:t>
            </a:r>
            <a:r>
              <a:rPr dirty="0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 </a:t>
            </a:r>
            <a:r>
              <a:rPr dirty="0" err="1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리스트</a:t>
            </a:r>
            <a:r>
              <a:rPr dirty="0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 </a:t>
            </a:r>
            <a:r>
              <a:rPr dirty="0" err="1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페이지</a:t>
            </a:r>
            <a:endParaRPr lang="en-US" dirty="0">
              <a:solidFill>
                <a:schemeClr val="tx2">
                  <a:lumMod val="75000"/>
                </a:schemeClr>
              </a:solidFill>
              <a:latin typeface="굴림" panose="020B0600000101010101" pitchFamily="50" charset="-127"/>
              <a:ea typeface="Apple SD Gothic Neo" panose="02000300000000000000" pitchFamily="2" charset="-127"/>
              <a:cs typeface="Nanum Square"/>
              <a:sym typeface="Nanum Square"/>
            </a:endParaRPr>
          </a:p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상품</a:t>
            </a:r>
            <a:r>
              <a:rPr dirty="0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 </a:t>
            </a:r>
            <a:r>
              <a:rPr dirty="0" err="1">
                <a:solidFill>
                  <a:schemeClr val="tx2">
                    <a:lumMod val="75000"/>
                  </a:schemeClr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상세페이지</a:t>
            </a:r>
            <a:endParaRPr dirty="0">
              <a:solidFill>
                <a:schemeClr val="tx2">
                  <a:lumMod val="75000"/>
                </a:schemeClr>
              </a:solidFill>
              <a:latin typeface="굴림" panose="020B0600000101010101" pitchFamily="50" charset="-127"/>
              <a:ea typeface="Apple SD Gothic Neo" panose="02000300000000000000" pitchFamily="2" charset="-127"/>
              <a:cs typeface="Nanum Square"/>
              <a:sym typeface="Nanum Square"/>
            </a:endParaRPr>
          </a:p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20" name="모서리가 둥근 직사각형 37"/>
          <p:cNvSpPr/>
          <p:nvPr/>
        </p:nvSpPr>
        <p:spPr>
          <a:xfrm>
            <a:off x="9243204" y="6146243"/>
            <a:ext cx="8130396" cy="359456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400"/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21" name="TextBox 5"/>
          <p:cNvSpPr txBox="1"/>
          <p:nvPr/>
        </p:nvSpPr>
        <p:spPr>
          <a:xfrm>
            <a:off x="10169308" y="6365334"/>
            <a:ext cx="4361065" cy="389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1600" b="1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</a:t>
            </a:r>
            <a:r>
              <a:rPr lang="en-US"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OO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22" name="TextBox 8"/>
          <p:cNvSpPr txBox="1"/>
          <p:nvPr/>
        </p:nvSpPr>
        <p:spPr>
          <a:xfrm>
            <a:off x="10164758" y="6908102"/>
            <a:ext cx="5414750" cy="3177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프론트앤드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로그인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endParaRPr lang="en-US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회원가입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endParaRPr lang="en-US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리스트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lang="en-US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endParaRPr lang="en-US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23" name="텍스트"/>
          <p:cNvSpPr txBox="1"/>
          <p:nvPr/>
        </p:nvSpPr>
        <p:spPr>
          <a:xfrm>
            <a:off x="8795321" y="4964430"/>
            <a:ext cx="92396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51AC71B8-A48F-ECBF-E4D7-656429DD6D9C}"/>
              </a:ext>
            </a:extLst>
          </p:cNvPr>
          <p:cNvSpPr txBox="1"/>
          <p:nvPr/>
        </p:nvSpPr>
        <p:spPr>
          <a:xfrm>
            <a:off x="13602291" y="6826528"/>
            <a:ext cx="5414750" cy="3177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장바구니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endParaRPr lang="en-US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결제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endParaRPr lang="en-US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endParaRPr lang="en-US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마이페이지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) </a:t>
            </a:r>
            <a:endParaRPr lang="en-US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마이페이지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)</a:t>
            </a: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1F2E1B4B-F71E-5DB5-784D-7DE40F5A2BAE}"/>
              </a:ext>
            </a:extLst>
          </p:cNvPr>
          <p:cNvSpPr txBox="1"/>
          <p:nvPr/>
        </p:nvSpPr>
        <p:spPr>
          <a:xfrm>
            <a:off x="4858848" y="6870021"/>
            <a:ext cx="2318139" cy="2716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lang="ko-KR" altLang="en-US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백앤드</a:t>
            </a:r>
            <a:endParaRPr lang="ko-KR" altLang="en-US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lang="en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Cart API</a:t>
            </a: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lang="en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Order API</a:t>
            </a: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lang="en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Inquiry(</a:t>
            </a:r>
            <a:r>
              <a:rPr lang="en" altLang="ko-KR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QnA</a:t>
            </a:r>
            <a:r>
              <a:rPr lang="en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) API</a:t>
            </a: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lang="en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Delivery API</a:t>
            </a:r>
          </a:p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pic>
        <p:nvPicPr>
          <p:cNvPr id="4" name="Picture 4" descr="emoji-timeline">
            <a:extLst>
              <a:ext uri="{FF2B5EF4-FFF2-40B4-BE49-F238E27FC236}">
                <a16:creationId xmlns:a16="http://schemas.microsoft.com/office/drawing/2014/main" id="{D0861CB5-1CB7-DDC1-96A6-A880D08C6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01" y="2495694"/>
            <a:ext cx="407804" cy="40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emoji-timeline">
            <a:extLst>
              <a:ext uri="{FF2B5EF4-FFF2-40B4-BE49-F238E27FC236}">
                <a16:creationId xmlns:a16="http://schemas.microsoft.com/office/drawing/2014/main" id="{A1FB1D16-D2AA-5993-EC0C-2382A9055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09" y="2548782"/>
            <a:ext cx="407804" cy="40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emoji-timeline">
            <a:extLst>
              <a:ext uri="{FF2B5EF4-FFF2-40B4-BE49-F238E27FC236}">
                <a16:creationId xmlns:a16="http://schemas.microsoft.com/office/drawing/2014/main" id="{D02B06C7-6BD8-BBED-53AE-D6A8843A2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01" y="6415433"/>
            <a:ext cx="407804" cy="40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emoji-timeline">
            <a:extLst>
              <a:ext uri="{FF2B5EF4-FFF2-40B4-BE49-F238E27FC236}">
                <a16:creationId xmlns:a16="http://schemas.microsoft.com/office/drawing/2014/main" id="{E1036B89-7A2E-83F7-912C-F42181AFE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798" y="6415433"/>
            <a:ext cx="407804" cy="40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모서리가 둥근 직사각형 14"/>
          <p:cNvSpPr/>
          <p:nvPr/>
        </p:nvSpPr>
        <p:spPr>
          <a:xfrm>
            <a:off x="785004" y="2280653"/>
            <a:ext cx="8130396" cy="748076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400"/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28" name="Freeform 2"/>
          <p:cNvSpPr/>
          <p:nvPr/>
        </p:nvSpPr>
        <p:spPr>
          <a:xfrm>
            <a:off x="13252" y="-180827"/>
            <a:ext cx="18288000" cy="1919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29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진행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계획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30" name="TextBox 4"/>
          <p:cNvSpPr txBox="1"/>
          <p:nvPr/>
        </p:nvSpPr>
        <p:spPr>
          <a:xfrm>
            <a:off x="952500" y="360851"/>
            <a:ext cx="3315474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역할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TO-BE</a:t>
            </a:r>
          </a:p>
        </p:txBody>
      </p:sp>
      <p:sp>
        <p:nvSpPr>
          <p:cNvPr id="231" name="TextBox 5"/>
          <p:cNvSpPr txBox="1"/>
          <p:nvPr/>
        </p:nvSpPr>
        <p:spPr>
          <a:xfrm>
            <a:off x="2464167" y="2885957"/>
            <a:ext cx="4361066" cy="435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600"/>
              </a:lnSpc>
              <a:defRPr sz="2800" b="1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남현우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32" name="TextBox 8"/>
          <p:cNvSpPr txBox="1"/>
          <p:nvPr/>
        </p:nvSpPr>
        <p:spPr>
          <a:xfrm>
            <a:off x="2166836" y="4209773"/>
            <a:ext cx="5414749" cy="5024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데이터베이스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백앤드</a:t>
            </a: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로그인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api</a:t>
            </a: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Buyer / Seller / Admin API</a:t>
            </a: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FAQ /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문의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/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판매자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문의</a:t>
            </a: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카테고리</a:t>
            </a: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장바구니</a:t>
            </a: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주문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/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리뷰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/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좋아요</a:t>
            </a: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/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상세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/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이미지</a:t>
            </a: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33" name="TextBox 10"/>
          <p:cNvSpPr txBox="1"/>
          <p:nvPr/>
        </p:nvSpPr>
        <p:spPr>
          <a:xfrm>
            <a:off x="10515600" y="7581900"/>
            <a:ext cx="5443224" cy="1813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600"/>
              </a:lnSpc>
              <a:defRPr sz="20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프론트앤드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200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로그인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회원가입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검색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장바구니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결제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베스트페이지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신상품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mypage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등록,수정,삭제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배송지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)</a:t>
            </a:r>
          </a:p>
        </p:txBody>
      </p:sp>
      <p:sp>
        <p:nvSpPr>
          <p:cNvPr id="234" name="TextBox 8"/>
          <p:cNvSpPr txBox="1"/>
          <p:nvPr/>
        </p:nvSpPr>
        <p:spPr>
          <a:xfrm>
            <a:off x="14490509" y="7281454"/>
            <a:ext cx="5443225" cy="39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0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백앤드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35" name="모서리가 둥근 직사각형 37"/>
          <p:cNvSpPr/>
          <p:nvPr/>
        </p:nvSpPr>
        <p:spPr>
          <a:xfrm>
            <a:off x="9448800" y="2260043"/>
            <a:ext cx="8130396" cy="748076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400"/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36" name="TextBox 5"/>
          <p:cNvSpPr txBox="1"/>
          <p:nvPr/>
        </p:nvSpPr>
        <p:spPr>
          <a:xfrm>
            <a:off x="11333464" y="2885957"/>
            <a:ext cx="4361066" cy="435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600"/>
              </a:lnSpc>
              <a:defRPr sz="2800" b="1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</a:t>
            </a:r>
            <a:r>
              <a:rPr lang="en-US"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OO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37" name="TextBox 8"/>
          <p:cNvSpPr txBox="1"/>
          <p:nvPr/>
        </p:nvSpPr>
        <p:spPr>
          <a:xfrm>
            <a:off x="11129118" y="4093458"/>
            <a:ext cx="2325228" cy="3177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3600"/>
              </a:lnSpc>
              <a:defRPr sz="1600" b="1">
                <a:solidFill>
                  <a:srgbClr val="191919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프론트앤드</a:t>
            </a: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로그인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회원가입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메인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 </a:t>
            </a: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리스트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상세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리스트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sz="200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endParaRPr lang="ko-KR" altLang="en-US"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C77557B1-451A-D2B9-8141-4AB0FD67FB7F}"/>
              </a:ext>
            </a:extLst>
          </p:cNvPr>
          <p:cNvSpPr txBox="1"/>
          <p:nvPr/>
        </p:nvSpPr>
        <p:spPr>
          <a:xfrm>
            <a:off x="13987746" y="4434495"/>
            <a:ext cx="2802758" cy="270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lang="ko-KR" altLang="en-US"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상품 상세 페이지 </a:t>
            </a: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lang="ko-KR" altLang="en-US"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장바구니 페이지 </a:t>
            </a: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lang="ko-KR" altLang="en-US"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결제 페이지 </a:t>
            </a: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lang="ko-KR" altLang="en-US"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관리자 페이지 </a:t>
            </a: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lang="ko-KR" altLang="en-US"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마이페이지</a:t>
            </a:r>
            <a:r>
              <a:rPr lang="en-US" altLang="ko-KR"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(</a:t>
            </a:r>
            <a:r>
              <a:rPr lang="ko-KR" altLang="en-US"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lang="en-US" altLang="ko-KR"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) </a:t>
            </a:r>
          </a:p>
          <a:p>
            <a:pPr>
              <a:lnSpc>
                <a:spcPts val="3600"/>
              </a:lnSpc>
              <a:defRPr sz="1600" b="1">
                <a:solidFill>
                  <a:srgbClr val="808080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lang="ko-KR" altLang="en-US"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마이페이지</a:t>
            </a:r>
            <a:r>
              <a:rPr lang="en-US" altLang="ko-KR"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(</a:t>
            </a:r>
            <a:r>
              <a:rPr lang="ko-KR" altLang="en-US"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판매자</a:t>
            </a:r>
            <a:r>
              <a:rPr lang="en-US" altLang="ko-KR"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)</a:t>
            </a:r>
          </a:p>
        </p:txBody>
      </p:sp>
      <p:pic>
        <p:nvPicPr>
          <p:cNvPr id="4100" name="Picture 4" descr="emoji-timeline">
            <a:extLst>
              <a:ext uri="{FF2B5EF4-FFF2-40B4-BE49-F238E27FC236}">
                <a16:creationId xmlns:a16="http://schemas.microsoft.com/office/drawing/2014/main" id="{DA225798-95DC-65F5-526C-056BEAC49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687" y="2769055"/>
            <a:ext cx="687774" cy="68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moji-timeline">
            <a:extLst>
              <a:ext uri="{FF2B5EF4-FFF2-40B4-BE49-F238E27FC236}">
                <a16:creationId xmlns:a16="http://schemas.microsoft.com/office/drawing/2014/main" id="{393F69E9-8A98-49A4-373A-3AB10584E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401" y="2770595"/>
            <a:ext cx="684695" cy="68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42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진행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계획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43" name="TextBox 4"/>
          <p:cNvSpPr txBox="1"/>
          <p:nvPr/>
        </p:nvSpPr>
        <p:spPr>
          <a:xfrm>
            <a:off x="952500" y="360851"/>
            <a:ext cx="3315474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진행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일정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44" name="직선 연결선[R] 11"/>
          <p:cNvSpPr/>
          <p:nvPr/>
        </p:nvSpPr>
        <p:spPr>
          <a:xfrm>
            <a:off x="0" y="5535819"/>
            <a:ext cx="17068801" cy="1"/>
          </a:xfrm>
          <a:prstGeom prst="line">
            <a:avLst/>
          </a:prstGeom>
          <a:ln w="38100">
            <a:solidFill>
              <a:srgbClr val="46AAC4"/>
            </a:solidFill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45" name="타원 15"/>
          <p:cNvSpPr/>
          <p:nvPr/>
        </p:nvSpPr>
        <p:spPr>
          <a:xfrm>
            <a:off x="16954500" y="5244884"/>
            <a:ext cx="533400" cy="58377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46" name="TextBox 3"/>
          <p:cNvSpPr txBox="1"/>
          <p:nvPr/>
        </p:nvSpPr>
        <p:spPr>
          <a:xfrm>
            <a:off x="15491791" y="6215572"/>
            <a:ext cx="2072309" cy="716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3000"/>
              </a:lnSpc>
              <a:defRPr sz="28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pPr algn="r"/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배포</a:t>
            </a:r>
            <a:endParaRPr lang="en-US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algn="r"/>
            <a:r>
              <a:rPr lang="en-US" altLang="ko-KR" sz="2000" dirty="0">
                <a:latin typeface="굴림" panose="020B0600000101010101" pitchFamily="50" charset="-127"/>
                <a:ea typeface="Apple SD Gothic Neo" panose="02000300000000000000" pitchFamily="2" charset="-127"/>
              </a:rPr>
              <a:t>2025.11.19</a:t>
            </a:r>
            <a:endParaRPr sz="20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47" name="타원 17"/>
          <p:cNvSpPr/>
          <p:nvPr/>
        </p:nvSpPr>
        <p:spPr>
          <a:xfrm>
            <a:off x="1200342" y="5351453"/>
            <a:ext cx="342901" cy="36873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48" name="타원 18"/>
          <p:cNvSpPr/>
          <p:nvPr/>
        </p:nvSpPr>
        <p:spPr>
          <a:xfrm>
            <a:off x="2743584" y="5345319"/>
            <a:ext cx="342901" cy="38100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49" name="TextBox 3"/>
          <p:cNvSpPr txBox="1"/>
          <p:nvPr/>
        </p:nvSpPr>
        <p:spPr>
          <a:xfrm>
            <a:off x="475366" y="6215572"/>
            <a:ext cx="4133853" cy="1524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8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기획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8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~2025.10.10</a:t>
            </a:r>
            <a:b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</a:b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본격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팀프로젝트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진행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완료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</a:p>
        </p:txBody>
      </p:sp>
      <p:sp>
        <p:nvSpPr>
          <p:cNvPr id="250" name="TextBox 3"/>
          <p:cNvSpPr txBox="1"/>
          <p:nvPr/>
        </p:nvSpPr>
        <p:spPr>
          <a:xfrm>
            <a:off x="2532777" y="2430661"/>
            <a:ext cx="3435782" cy="231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2025.10.13</a:t>
            </a:r>
            <a:b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</a:b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개인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사유로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팀원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중도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이탈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4인에서 3인으로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재검토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역할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재분배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endParaRPr sz="2800" dirty="0">
              <a:solidFill>
                <a:schemeClr val="accent5"/>
              </a:solidFill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8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중도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이탈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1</a:t>
            </a:r>
          </a:p>
        </p:txBody>
      </p:sp>
      <p:sp>
        <p:nvSpPr>
          <p:cNvPr id="251" name="타원 24"/>
          <p:cNvSpPr/>
          <p:nvPr/>
        </p:nvSpPr>
        <p:spPr>
          <a:xfrm>
            <a:off x="4663054" y="5345319"/>
            <a:ext cx="342901" cy="38100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52" name="TextBox 3"/>
          <p:cNvSpPr txBox="1"/>
          <p:nvPr/>
        </p:nvSpPr>
        <p:spPr>
          <a:xfrm>
            <a:off x="9048298" y="2786065"/>
            <a:ext cx="4133852" cy="332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</a:p>
        </p:txBody>
      </p:sp>
      <p:sp>
        <p:nvSpPr>
          <p:cNvPr id="253" name="TextBox 3"/>
          <p:cNvSpPr txBox="1"/>
          <p:nvPr/>
        </p:nvSpPr>
        <p:spPr>
          <a:xfrm>
            <a:off x="9719439" y="6215572"/>
            <a:ext cx="3218105" cy="228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8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중간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완성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8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2025.11.09</a:t>
            </a:r>
            <a:b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</a:b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기본적인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필수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완료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완성도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80%</a:t>
            </a:r>
          </a:p>
        </p:txBody>
      </p:sp>
      <p:sp>
        <p:nvSpPr>
          <p:cNvPr id="254" name="TextBox 3"/>
          <p:cNvSpPr txBox="1"/>
          <p:nvPr/>
        </p:nvSpPr>
        <p:spPr>
          <a:xfrm>
            <a:off x="4641410" y="6215572"/>
            <a:ext cx="4451624" cy="228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defRPr sz="28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DB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모델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초안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완성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단계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시작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8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2025.10.20</a:t>
            </a:r>
            <a:b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</a:b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기본적인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데이터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베이스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완성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개발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단계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진행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55" name="타원 29"/>
          <p:cNvSpPr/>
          <p:nvPr/>
        </p:nvSpPr>
        <p:spPr>
          <a:xfrm>
            <a:off x="6629400" y="5345319"/>
            <a:ext cx="342900" cy="38100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56" name="TextBox 3"/>
          <p:cNvSpPr txBox="1"/>
          <p:nvPr/>
        </p:nvSpPr>
        <p:spPr>
          <a:xfrm>
            <a:off x="6530861" y="2400299"/>
            <a:ext cx="3435782" cy="231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2025.10.25</a:t>
            </a:r>
            <a:b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</a:b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개인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사유로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팀원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중도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이탈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3인에서 2인으로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재검토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역할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재분배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endParaRPr sz="2800" dirty="0">
              <a:solidFill>
                <a:schemeClr val="accent5"/>
              </a:solidFill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8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중도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이탈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2</a:t>
            </a:r>
          </a:p>
        </p:txBody>
      </p:sp>
      <p:sp>
        <p:nvSpPr>
          <p:cNvPr id="257" name="타원 31"/>
          <p:cNvSpPr/>
          <p:nvPr/>
        </p:nvSpPr>
        <p:spPr>
          <a:xfrm>
            <a:off x="10134600" y="5345319"/>
            <a:ext cx="342900" cy="38100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58" name="타원 32"/>
          <p:cNvSpPr/>
          <p:nvPr/>
        </p:nvSpPr>
        <p:spPr>
          <a:xfrm>
            <a:off x="12054069" y="5345319"/>
            <a:ext cx="342901" cy="38100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59" name="타원 33"/>
          <p:cNvSpPr/>
          <p:nvPr/>
        </p:nvSpPr>
        <p:spPr>
          <a:xfrm>
            <a:off x="14161385" y="5345319"/>
            <a:ext cx="342901" cy="38100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60" name="TextBox 3"/>
          <p:cNvSpPr txBox="1"/>
          <p:nvPr/>
        </p:nvSpPr>
        <p:spPr>
          <a:xfrm>
            <a:off x="11309852" y="2781300"/>
            <a:ext cx="3435782" cy="193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2025.11.12</a:t>
            </a:r>
            <a:b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</a:b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완성도를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높이기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위한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완성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</a:p>
          <a:p>
            <a:pPr>
              <a:lnSpc>
                <a:spcPts val="3000"/>
              </a:lnSpc>
              <a:defRPr sz="28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완성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61" name="TextBox 3"/>
          <p:cNvSpPr txBox="1"/>
          <p:nvPr/>
        </p:nvSpPr>
        <p:spPr>
          <a:xfrm>
            <a:off x="13719590" y="6215572"/>
            <a:ext cx="3218105" cy="228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8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테스트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8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2025.11.14~</a:t>
            </a:r>
          </a:p>
          <a:p>
            <a:pPr>
              <a:lnSpc>
                <a:spcPts val="3000"/>
              </a:lnSpc>
              <a:defRPr sz="20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중간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점검</a:t>
            </a:r>
            <a:b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</a:b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통합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테스트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시나리오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테스트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진행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B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Freeform 3"/>
          <p:cNvSpPr/>
          <p:nvPr/>
        </p:nvSpPr>
        <p:spPr>
          <a:xfrm>
            <a:off x="4999327" y="5623500"/>
            <a:ext cx="8289322" cy="190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6" name="Freeform 4"/>
          <p:cNvSpPr/>
          <p:nvPr/>
        </p:nvSpPr>
        <p:spPr>
          <a:xfrm>
            <a:off x="12540005" y="4832089"/>
            <a:ext cx="643893" cy="6228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6D4781D-16E9-2951-C133-0CF0039F2044}"/>
              </a:ext>
            </a:extLst>
          </p:cNvPr>
          <p:cNvSpPr txBox="1"/>
          <p:nvPr/>
        </p:nvSpPr>
        <p:spPr>
          <a:xfrm>
            <a:off x="7629565" y="4021824"/>
            <a:ext cx="3899828" cy="1363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12500"/>
              </a:lnSpc>
              <a:defRPr sz="6000" b="1" spc="-484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lang="ko-KR" altLang="en-US"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기술 스펙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모서리가 둥근 직사각형 30"/>
          <p:cNvSpPr/>
          <p:nvPr/>
        </p:nvSpPr>
        <p:spPr>
          <a:xfrm>
            <a:off x="1313230" y="2788292"/>
            <a:ext cx="7573816" cy="3001717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70" name="모서리가 둥근 직사각형 31"/>
          <p:cNvSpPr/>
          <p:nvPr/>
        </p:nvSpPr>
        <p:spPr>
          <a:xfrm>
            <a:off x="9542023" y="2788292"/>
            <a:ext cx="7573816" cy="3001717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71" name="모서리가 둥근 직사각형 33"/>
          <p:cNvSpPr/>
          <p:nvPr/>
        </p:nvSpPr>
        <p:spPr>
          <a:xfrm>
            <a:off x="9542023" y="6066085"/>
            <a:ext cx="7573816" cy="300171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72" name="모서리가 둥근 직사각형 29"/>
          <p:cNvSpPr/>
          <p:nvPr/>
        </p:nvSpPr>
        <p:spPr>
          <a:xfrm>
            <a:off x="1313230" y="6066085"/>
            <a:ext cx="7573816" cy="300171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73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74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스펙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75" name="TextBox 4"/>
          <p:cNvSpPr txBox="1"/>
          <p:nvPr/>
        </p:nvSpPr>
        <p:spPr>
          <a:xfrm>
            <a:off x="952500" y="360851"/>
            <a:ext cx="3315474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스펙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76" name="TextBox 17"/>
          <p:cNvSpPr txBox="1"/>
          <p:nvPr/>
        </p:nvSpPr>
        <p:spPr>
          <a:xfrm>
            <a:off x="3086510" y="2990077"/>
            <a:ext cx="4455152" cy="38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000" b="1">
                <a:solidFill>
                  <a:srgbClr val="13B4C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Frontend</a:t>
            </a:r>
          </a:p>
        </p:txBody>
      </p:sp>
      <p:sp>
        <p:nvSpPr>
          <p:cNvPr id="277" name="TextBox 18"/>
          <p:cNvSpPr txBox="1"/>
          <p:nvPr/>
        </p:nvSpPr>
        <p:spPr>
          <a:xfrm>
            <a:off x="1837089" y="2897051"/>
            <a:ext cx="838201" cy="931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600"/>
              </a:lnSpc>
              <a:defRPr sz="48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78" name="TextBox 19"/>
          <p:cNvSpPr txBox="1"/>
          <p:nvPr/>
        </p:nvSpPr>
        <p:spPr>
          <a:xfrm>
            <a:off x="3100623" y="3552056"/>
            <a:ext cx="5621144" cy="1949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19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React</a:t>
            </a:r>
          </a:p>
          <a:p>
            <a:pPr>
              <a:lnSpc>
                <a:spcPts val="19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Axios</a:t>
            </a:r>
          </a:p>
          <a:p>
            <a:pPr>
              <a:lnSpc>
                <a:spcPts val="19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Zustand+Immer+persist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19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React Query</a:t>
            </a:r>
          </a:p>
          <a:p>
            <a:pPr>
              <a:lnSpc>
                <a:spcPts val="19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CSS, CSS Modules</a:t>
            </a:r>
          </a:p>
          <a:p>
            <a:pPr>
              <a:lnSpc>
                <a:spcPts val="19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React Hook Form,</a:t>
            </a:r>
          </a:p>
          <a:p>
            <a:pPr>
              <a:lnSpc>
                <a:spcPts val="19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React-Quill-New</a:t>
            </a:r>
          </a:p>
          <a:p>
            <a:pPr>
              <a:lnSpc>
                <a:spcPts val="19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lang="en" dirty="0">
                <a:latin typeface="굴림" panose="020B0600000101010101" pitchFamily="50" charset="-127"/>
                <a:ea typeface="Apple SD Gothic Neo" panose="02000300000000000000" pitchFamily="2" charset="-127"/>
              </a:rPr>
              <a:t> R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eact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-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daum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-postcode</a:t>
            </a:r>
          </a:p>
        </p:txBody>
      </p:sp>
      <p:sp>
        <p:nvSpPr>
          <p:cNvPr id="279" name="TextBox 20"/>
          <p:cNvSpPr txBox="1"/>
          <p:nvPr/>
        </p:nvSpPr>
        <p:spPr>
          <a:xfrm>
            <a:off x="11132525" y="2998468"/>
            <a:ext cx="4455151" cy="38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000" b="1">
                <a:solidFill>
                  <a:srgbClr val="13B4C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Backend</a:t>
            </a:r>
          </a:p>
        </p:txBody>
      </p:sp>
      <p:sp>
        <p:nvSpPr>
          <p:cNvPr id="281" name="TextBox 22"/>
          <p:cNvSpPr txBox="1"/>
          <p:nvPr/>
        </p:nvSpPr>
        <p:spPr>
          <a:xfrm>
            <a:off x="11117498" y="3573860"/>
            <a:ext cx="5741284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Spring Boot</a:t>
            </a:r>
          </a:p>
          <a:p>
            <a:pPr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 Java</a:t>
            </a:r>
          </a:p>
          <a:p>
            <a:pPr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 Spring Security + JWT</a:t>
            </a:r>
          </a:p>
          <a:p>
            <a:pPr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 JPA (Hibernate)</a:t>
            </a:r>
          </a:p>
          <a:p>
            <a:pPr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 MariaDB Gradle</a:t>
            </a:r>
          </a:p>
          <a:p>
            <a:pPr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 REST API</a:t>
            </a:r>
          </a:p>
          <a:p>
            <a:pPr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 Lombok</a:t>
            </a:r>
          </a:p>
        </p:txBody>
      </p:sp>
      <p:sp>
        <p:nvSpPr>
          <p:cNvPr id="282" name="TextBox 23"/>
          <p:cNvSpPr txBox="1"/>
          <p:nvPr/>
        </p:nvSpPr>
        <p:spPr>
          <a:xfrm>
            <a:off x="3006593" y="6423452"/>
            <a:ext cx="4455152" cy="38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000" b="1">
                <a:solidFill>
                  <a:srgbClr val="13B4C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Database</a:t>
            </a:r>
          </a:p>
        </p:txBody>
      </p:sp>
      <p:sp>
        <p:nvSpPr>
          <p:cNvPr id="284" name="TextBox 25"/>
          <p:cNvSpPr txBox="1"/>
          <p:nvPr/>
        </p:nvSpPr>
        <p:spPr>
          <a:xfrm>
            <a:off x="3006593" y="7123704"/>
            <a:ext cx="5741283" cy="304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MariaDB</a:t>
            </a:r>
          </a:p>
        </p:txBody>
      </p:sp>
      <p:sp>
        <p:nvSpPr>
          <p:cNvPr id="285" name="TextBox 26"/>
          <p:cNvSpPr txBox="1"/>
          <p:nvPr/>
        </p:nvSpPr>
        <p:spPr>
          <a:xfrm>
            <a:off x="11132525" y="6390614"/>
            <a:ext cx="4455151" cy="38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000" b="1">
                <a:solidFill>
                  <a:srgbClr val="13B4C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Server</a:t>
            </a:r>
          </a:p>
        </p:txBody>
      </p:sp>
      <p:sp>
        <p:nvSpPr>
          <p:cNvPr id="287" name="TextBox 28"/>
          <p:cNvSpPr txBox="1"/>
          <p:nvPr/>
        </p:nvSpPr>
        <p:spPr>
          <a:xfrm>
            <a:off x="11132525" y="7090867"/>
            <a:ext cx="5741283" cy="304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AWS</a:t>
            </a:r>
          </a:p>
        </p:txBody>
      </p:sp>
      <p:pic>
        <p:nvPicPr>
          <p:cNvPr id="2050" name="Picture 2" descr="emoji-timeline">
            <a:extLst>
              <a:ext uri="{FF2B5EF4-FFF2-40B4-BE49-F238E27FC236}">
                <a16:creationId xmlns:a16="http://schemas.microsoft.com/office/drawing/2014/main" id="{DE6C11C0-D572-3D78-D842-4F9FB6034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537" y="2963573"/>
            <a:ext cx="898499" cy="89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moji-timeline">
            <a:extLst>
              <a:ext uri="{FF2B5EF4-FFF2-40B4-BE49-F238E27FC236}">
                <a16:creationId xmlns:a16="http://schemas.microsoft.com/office/drawing/2014/main" id="{D0372C17-9A02-F35B-DC87-C02FEDD1A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116" y="3060939"/>
            <a:ext cx="787881" cy="78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moji-timeline">
            <a:extLst>
              <a:ext uri="{FF2B5EF4-FFF2-40B4-BE49-F238E27FC236}">
                <a16:creationId xmlns:a16="http://schemas.microsoft.com/office/drawing/2014/main" id="{1BDA4A21-7ECB-7783-1136-B16007405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75" y="6387208"/>
            <a:ext cx="881670" cy="88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moji-timeline">
            <a:extLst>
              <a:ext uri="{FF2B5EF4-FFF2-40B4-BE49-F238E27FC236}">
                <a16:creationId xmlns:a16="http://schemas.microsoft.com/office/drawing/2014/main" id="{9B550EEB-56EF-477A-7E43-F9F2C7F99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241" y="6303949"/>
            <a:ext cx="819755" cy="81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B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Freeform 3"/>
          <p:cNvSpPr/>
          <p:nvPr/>
        </p:nvSpPr>
        <p:spPr>
          <a:xfrm>
            <a:off x="4999327" y="5623500"/>
            <a:ext cx="8289322" cy="190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2" name="Freeform 4"/>
          <p:cNvSpPr/>
          <p:nvPr/>
        </p:nvSpPr>
        <p:spPr>
          <a:xfrm>
            <a:off x="12540005" y="4832089"/>
            <a:ext cx="643893" cy="6228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9ED2E22-A8A0-AE05-294F-0D3F0B7B65EF}"/>
              </a:ext>
            </a:extLst>
          </p:cNvPr>
          <p:cNvSpPr txBox="1"/>
          <p:nvPr/>
        </p:nvSpPr>
        <p:spPr>
          <a:xfrm>
            <a:off x="6425448" y="4021824"/>
            <a:ext cx="5345931" cy="1363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12500"/>
              </a:lnSpc>
              <a:defRPr sz="6000" b="1" spc="-484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lang="ko-KR" altLang="en-US"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 구조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Freeform 3"/>
          <p:cNvSpPr/>
          <p:nvPr/>
        </p:nvSpPr>
        <p:spPr>
          <a:xfrm>
            <a:off x="584127" y="2880512"/>
            <a:ext cx="2648076" cy="1202746"/>
          </a:xfrm>
          <a:prstGeom prst="rect">
            <a:avLst/>
          </a:prstGeom>
          <a:solidFill>
            <a:srgbClr val="000000">
              <a:alpha val="0"/>
            </a:srgbClr>
          </a:solidFill>
          <a:ln cap="sq">
            <a:solidFill>
              <a:srgbClr val="13B4CF"/>
            </a:solidFill>
            <a:miter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96" name="Freeform 6"/>
          <p:cNvSpPr/>
          <p:nvPr/>
        </p:nvSpPr>
        <p:spPr>
          <a:xfrm>
            <a:off x="584127" y="2200291"/>
            <a:ext cx="2648076" cy="680222"/>
          </a:xfrm>
          <a:prstGeom prst="rect">
            <a:avLst/>
          </a:prstGeom>
          <a:solidFill>
            <a:srgbClr val="13B4C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97" name="Freeform 9"/>
          <p:cNvSpPr/>
          <p:nvPr/>
        </p:nvSpPr>
        <p:spPr>
          <a:xfrm>
            <a:off x="3711247" y="6226759"/>
            <a:ext cx="4202915" cy="1806478"/>
          </a:xfrm>
          <a:prstGeom prst="rect">
            <a:avLst/>
          </a:prstGeom>
          <a:solidFill>
            <a:srgbClr val="000000">
              <a:alpha val="0"/>
            </a:srgbClr>
          </a:solidFill>
          <a:ln cap="sq">
            <a:solidFill>
              <a:srgbClr val="13B4CF"/>
            </a:solidFill>
            <a:miter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98" name="Freeform 12"/>
          <p:cNvSpPr/>
          <p:nvPr/>
        </p:nvSpPr>
        <p:spPr>
          <a:xfrm>
            <a:off x="3711247" y="5546540"/>
            <a:ext cx="4202915" cy="680222"/>
          </a:xfrm>
          <a:prstGeom prst="rect">
            <a:avLst/>
          </a:prstGeom>
          <a:solidFill>
            <a:srgbClr val="13B4C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99" name="Freeform 15"/>
          <p:cNvSpPr/>
          <p:nvPr/>
        </p:nvSpPr>
        <p:spPr>
          <a:xfrm>
            <a:off x="3774635" y="2800505"/>
            <a:ext cx="4202915" cy="2210256"/>
          </a:xfrm>
          <a:prstGeom prst="rect">
            <a:avLst/>
          </a:prstGeom>
          <a:solidFill>
            <a:srgbClr val="000000">
              <a:alpha val="0"/>
            </a:srgbClr>
          </a:solidFill>
          <a:ln cap="sq">
            <a:solidFill>
              <a:srgbClr val="13B4CF"/>
            </a:solidFill>
            <a:miter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00" name="Freeform 18"/>
          <p:cNvSpPr/>
          <p:nvPr/>
        </p:nvSpPr>
        <p:spPr>
          <a:xfrm>
            <a:off x="3774635" y="2200291"/>
            <a:ext cx="4202915" cy="680222"/>
          </a:xfrm>
          <a:prstGeom prst="rect">
            <a:avLst/>
          </a:prstGeom>
          <a:solidFill>
            <a:srgbClr val="13B4C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01" name="Freeform 21"/>
          <p:cNvSpPr/>
          <p:nvPr/>
        </p:nvSpPr>
        <p:spPr>
          <a:xfrm>
            <a:off x="8519980" y="2880512"/>
            <a:ext cx="4202915" cy="954650"/>
          </a:xfrm>
          <a:prstGeom prst="rect">
            <a:avLst/>
          </a:prstGeom>
          <a:solidFill>
            <a:srgbClr val="000000">
              <a:alpha val="0"/>
            </a:srgbClr>
          </a:solidFill>
          <a:ln cap="sq">
            <a:solidFill>
              <a:srgbClr val="13B4CF"/>
            </a:solidFill>
            <a:miter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02" name="Freeform 24"/>
          <p:cNvSpPr/>
          <p:nvPr/>
        </p:nvSpPr>
        <p:spPr>
          <a:xfrm>
            <a:off x="8519980" y="2200291"/>
            <a:ext cx="4202915" cy="680222"/>
          </a:xfrm>
          <a:prstGeom prst="rect">
            <a:avLst/>
          </a:prstGeom>
          <a:solidFill>
            <a:srgbClr val="13B4C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03" name="Freeform 27"/>
          <p:cNvSpPr/>
          <p:nvPr/>
        </p:nvSpPr>
        <p:spPr>
          <a:xfrm>
            <a:off x="584127" y="4910096"/>
            <a:ext cx="2648076" cy="680221"/>
          </a:xfrm>
          <a:prstGeom prst="rect">
            <a:avLst/>
          </a:prstGeom>
          <a:solidFill>
            <a:srgbClr val="13B4C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04" name="Freeform 30"/>
          <p:cNvSpPr/>
          <p:nvPr/>
        </p:nvSpPr>
        <p:spPr>
          <a:xfrm>
            <a:off x="8541108" y="6868715"/>
            <a:ext cx="4202915" cy="680222"/>
          </a:xfrm>
          <a:prstGeom prst="rect">
            <a:avLst/>
          </a:prstGeom>
          <a:solidFill>
            <a:srgbClr val="13B4C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05" name="Freeform 33"/>
          <p:cNvSpPr/>
          <p:nvPr/>
        </p:nvSpPr>
        <p:spPr>
          <a:xfrm>
            <a:off x="13312493" y="2923060"/>
            <a:ext cx="4391379" cy="1533732"/>
          </a:xfrm>
          <a:prstGeom prst="rect">
            <a:avLst/>
          </a:prstGeom>
          <a:solidFill>
            <a:srgbClr val="000000">
              <a:alpha val="0"/>
            </a:srgbClr>
          </a:solidFill>
          <a:ln cap="sq">
            <a:solidFill>
              <a:srgbClr val="13B4CF"/>
            </a:solidFill>
            <a:miter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06" name="Freeform 36"/>
          <p:cNvSpPr/>
          <p:nvPr/>
        </p:nvSpPr>
        <p:spPr>
          <a:xfrm>
            <a:off x="13312493" y="2242839"/>
            <a:ext cx="4391379" cy="680222"/>
          </a:xfrm>
          <a:prstGeom prst="rect">
            <a:avLst/>
          </a:prstGeom>
          <a:solidFill>
            <a:srgbClr val="13B4C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07" name="Freeform 39"/>
          <p:cNvSpPr/>
          <p:nvPr/>
        </p:nvSpPr>
        <p:spPr>
          <a:xfrm>
            <a:off x="8545983" y="7495929"/>
            <a:ext cx="4196362" cy="1616639"/>
          </a:xfrm>
          <a:prstGeom prst="rect">
            <a:avLst/>
          </a:prstGeom>
          <a:solidFill>
            <a:srgbClr val="000000">
              <a:alpha val="0"/>
            </a:srgbClr>
          </a:solidFill>
          <a:ln cap="sq">
            <a:solidFill>
              <a:srgbClr val="13B4CF"/>
            </a:solidFill>
            <a:miter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08" name="Freeform 42"/>
          <p:cNvSpPr/>
          <p:nvPr/>
        </p:nvSpPr>
        <p:spPr>
          <a:xfrm>
            <a:off x="13342475" y="5105993"/>
            <a:ext cx="4346409" cy="680221"/>
          </a:xfrm>
          <a:prstGeom prst="rect">
            <a:avLst/>
          </a:prstGeom>
          <a:solidFill>
            <a:srgbClr val="13B4C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09" name="Freeform 45"/>
          <p:cNvSpPr/>
          <p:nvPr/>
        </p:nvSpPr>
        <p:spPr>
          <a:xfrm>
            <a:off x="13369593" y="7429500"/>
            <a:ext cx="4346409" cy="680221"/>
          </a:xfrm>
          <a:prstGeom prst="rect">
            <a:avLst/>
          </a:prstGeom>
          <a:solidFill>
            <a:srgbClr val="13B4C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10" name="TextBox 47"/>
          <p:cNvSpPr txBox="1"/>
          <p:nvPr/>
        </p:nvSpPr>
        <p:spPr>
          <a:xfrm>
            <a:off x="1079081" y="2366162"/>
            <a:ext cx="1658169" cy="34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000"/>
              </a:lnSpc>
              <a:defRPr sz="2200" b="1">
                <a:solidFill>
                  <a:srgbClr val="FFFAF6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로그인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11" name="TextBox 48"/>
          <p:cNvSpPr txBox="1"/>
          <p:nvPr/>
        </p:nvSpPr>
        <p:spPr>
          <a:xfrm>
            <a:off x="715718" y="2985633"/>
            <a:ext cx="2384893" cy="957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로그인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로그인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로그인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12" name="TextBox 49"/>
          <p:cNvSpPr txBox="1"/>
          <p:nvPr/>
        </p:nvSpPr>
        <p:spPr>
          <a:xfrm>
            <a:off x="4496818" y="5712411"/>
            <a:ext cx="263177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000"/>
              </a:lnSpc>
              <a:defRPr sz="2200" b="1">
                <a:solidFill>
                  <a:srgbClr val="FFFAF6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관리자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13" name="TextBox 50"/>
          <p:cNvSpPr txBox="1"/>
          <p:nvPr/>
        </p:nvSpPr>
        <p:spPr>
          <a:xfrm>
            <a:off x="3939154" y="6338165"/>
            <a:ext cx="3785201" cy="159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FAQ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문의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주문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조회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14" name="TextBox 51"/>
          <p:cNvSpPr txBox="1"/>
          <p:nvPr/>
        </p:nvSpPr>
        <p:spPr>
          <a:xfrm>
            <a:off x="4560204" y="2366162"/>
            <a:ext cx="2631776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000"/>
              </a:lnSpc>
              <a:defRPr sz="2200" b="1">
                <a:solidFill>
                  <a:srgbClr val="FFFAF6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메인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15" name="TextBox 52"/>
          <p:cNvSpPr txBox="1"/>
          <p:nvPr/>
        </p:nvSpPr>
        <p:spPr>
          <a:xfrm>
            <a:off x="4037924" y="2985633"/>
            <a:ext cx="3785200" cy="1912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카테고리별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입점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베스트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FAQ</a:t>
            </a: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QnA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16" name="TextBox 53"/>
          <p:cNvSpPr txBox="1"/>
          <p:nvPr/>
        </p:nvSpPr>
        <p:spPr>
          <a:xfrm>
            <a:off x="9305549" y="2366162"/>
            <a:ext cx="263177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000"/>
              </a:lnSpc>
              <a:defRPr sz="2200" b="1">
                <a:solidFill>
                  <a:srgbClr val="FFFAF6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defRPr>
            </a:lvl1pPr>
          </a:lstStyle>
          <a:p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상세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17" name="TextBox 54"/>
          <p:cNvSpPr txBox="1"/>
          <p:nvPr/>
        </p:nvSpPr>
        <p:spPr>
          <a:xfrm>
            <a:off x="8723961" y="3061487"/>
            <a:ext cx="3785201" cy="609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정보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제품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리스트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18" name="TextBox 55"/>
          <p:cNvSpPr txBox="1"/>
          <p:nvPr/>
        </p:nvSpPr>
        <p:spPr>
          <a:xfrm>
            <a:off x="1079081" y="5075966"/>
            <a:ext cx="1658169" cy="34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000"/>
              </a:lnSpc>
              <a:defRPr sz="2200" b="1">
                <a:solidFill>
                  <a:srgbClr val="FFFAF6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회원가입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19" name="TextBox 56"/>
          <p:cNvSpPr txBox="1"/>
          <p:nvPr/>
        </p:nvSpPr>
        <p:spPr>
          <a:xfrm>
            <a:off x="9326678" y="7034587"/>
            <a:ext cx="2631775" cy="746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000"/>
              </a:lnSpc>
              <a:defRPr sz="2200" b="1">
                <a:solidFill>
                  <a:srgbClr val="FFFAF6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defRPr>
            </a:lvl1pPr>
          </a:lstStyle>
          <a:p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마이페이지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(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)</a:t>
            </a:r>
          </a:p>
        </p:txBody>
      </p:sp>
      <p:sp>
        <p:nvSpPr>
          <p:cNvPr id="320" name="TextBox 57"/>
          <p:cNvSpPr txBox="1"/>
          <p:nvPr/>
        </p:nvSpPr>
        <p:spPr>
          <a:xfrm>
            <a:off x="14133289" y="2408710"/>
            <a:ext cx="2749788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000"/>
              </a:lnSpc>
              <a:defRPr sz="2200" b="1">
                <a:solidFill>
                  <a:srgbClr val="FFFAF6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상세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21" name="TextBox 58"/>
          <p:cNvSpPr txBox="1"/>
          <p:nvPr/>
        </p:nvSpPr>
        <p:spPr>
          <a:xfrm>
            <a:off x="13525622" y="3104035"/>
            <a:ext cx="3954934" cy="127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정보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관련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리뷰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배송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반품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22" name="TextBox 59"/>
          <p:cNvSpPr txBox="1"/>
          <p:nvPr/>
        </p:nvSpPr>
        <p:spPr>
          <a:xfrm>
            <a:off x="8749965" y="7676902"/>
            <a:ext cx="3785201" cy="127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주문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배송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조회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리뷰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좋아요한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23" name="TextBox 60"/>
          <p:cNvSpPr txBox="1"/>
          <p:nvPr/>
        </p:nvSpPr>
        <p:spPr>
          <a:xfrm>
            <a:off x="14154866" y="5271863"/>
            <a:ext cx="2721627" cy="34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000"/>
              </a:lnSpc>
              <a:defRPr sz="2200" b="1">
                <a:solidFill>
                  <a:srgbClr val="FFFAF6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장바구니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24" name="TextBox 61"/>
          <p:cNvSpPr txBox="1"/>
          <p:nvPr/>
        </p:nvSpPr>
        <p:spPr>
          <a:xfrm>
            <a:off x="14080602" y="7513681"/>
            <a:ext cx="2733602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000"/>
              </a:lnSpc>
              <a:defRPr sz="2200" b="1">
                <a:solidFill>
                  <a:srgbClr val="FFFAF6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결제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25" name="AutoShape 62"/>
          <p:cNvSpPr/>
          <p:nvPr/>
        </p:nvSpPr>
        <p:spPr>
          <a:xfrm>
            <a:off x="5715000" y="5020095"/>
            <a:ext cx="0" cy="521701"/>
          </a:xfrm>
          <a:prstGeom prst="line">
            <a:avLst/>
          </a:prstGeom>
          <a:ln w="38100">
            <a:solidFill>
              <a:srgbClr val="13B4CF"/>
            </a:solidFill>
            <a:tailEnd type="triangle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26" name="AutoShape 63"/>
          <p:cNvSpPr/>
          <p:nvPr/>
        </p:nvSpPr>
        <p:spPr>
          <a:xfrm>
            <a:off x="7782866" y="2540401"/>
            <a:ext cx="737115" cy="1"/>
          </a:xfrm>
          <a:prstGeom prst="line">
            <a:avLst/>
          </a:prstGeom>
          <a:ln w="38100">
            <a:solidFill>
              <a:srgbClr val="13B4CF"/>
            </a:solidFill>
            <a:tailEnd type="triangle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27" name="AutoShape 64"/>
          <p:cNvSpPr/>
          <p:nvPr/>
        </p:nvSpPr>
        <p:spPr>
          <a:xfrm flipH="1">
            <a:off x="7724354" y="8212566"/>
            <a:ext cx="816756" cy="313468"/>
          </a:xfrm>
          <a:prstGeom prst="line">
            <a:avLst/>
          </a:prstGeom>
          <a:ln w="38100">
            <a:solidFill>
              <a:srgbClr val="13B4CF"/>
            </a:solidFill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28" name="AutoShape 65"/>
          <p:cNvSpPr/>
          <p:nvPr/>
        </p:nvSpPr>
        <p:spPr>
          <a:xfrm>
            <a:off x="12722893" y="2540401"/>
            <a:ext cx="589601" cy="1"/>
          </a:xfrm>
          <a:prstGeom prst="line">
            <a:avLst/>
          </a:prstGeom>
          <a:ln w="38100">
            <a:solidFill>
              <a:srgbClr val="13B4CF"/>
            </a:solidFill>
            <a:tailEnd type="triangle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29" name="AutoShape 66"/>
          <p:cNvSpPr/>
          <p:nvPr/>
        </p:nvSpPr>
        <p:spPr>
          <a:xfrm>
            <a:off x="15492677" y="4453378"/>
            <a:ext cx="2288" cy="614241"/>
          </a:xfrm>
          <a:prstGeom prst="line">
            <a:avLst/>
          </a:prstGeom>
          <a:ln w="38100">
            <a:solidFill>
              <a:srgbClr val="13B4CF"/>
            </a:solidFill>
            <a:tailEnd type="triangle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30" name="AutoShape 68"/>
          <p:cNvSpPr/>
          <p:nvPr/>
        </p:nvSpPr>
        <p:spPr>
          <a:xfrm>
            <a:off x="15501943" y="6968579"/>
            <a:ext cx="2290" cy="442266"/>
          </a:xfrm>
          <a:prstGeom prst="line">
            <a:avLst/>
          </a:prstGeom>
          <a:ln w="38100">
            <a:solidFill>
              <a:srgbClr val="13B4CF"/>
            </a:solidFill>
            <a:tailEnd type="triangle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31" name="Freeform 70"/>
          <p:cNvSpPr/>
          <p:nvPr/>
        </p:nvSpPr>
        <p:spPr>
          <a:xfrm>
            <a:off x="3704790" y="8892789"/>
            <a:ext cx="4202915" cy="1299993"/>
          </a:xfrm>
          <a:prstGeom prst="rect">
            <a:avLst/>
          </a:prstGeom>
          <a:solidFill>
            <a:srgbClr val="000000">
              <a:alpha val="0"/>
            </a:srgbClr>
          </a:solidFill>
          <a:ln cap="sq">
            <a:solidFill>
              <a:srgbClr val="13B4CF"/>
            </a:solidFill>
            <a:miter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32" name="Freeform 73"/>
          <p:cNvSpPr/>
          <p:nvPr/>
        </p:nvSpPr>
        <p:spPr>
          <a:xfrm>
            <a:off x="3704790" y="8212566"/>
            <a:ext cx="4202915" cy="680222"/>
          </a:xfrm>
          <a:prstGeom prst="rect">
            <a:avLst/>
          </a:prstGeom>
          <a:solidFill>
            <a:srgbClr val="13B4C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33" name="TextBox 75"/>
          <p:cNvSpPr txBox="1"/>
          <p:nvPr/>
        </p:nvSpPr>
        <p:spPr>
          <a:xfrm>
            <a:off x="4490359" y="8378438"/>
            <a:ext cx="2631776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000"/>
              </a:lnSpc>
              <a:defRPr sz="2200" b="1">
                <a:solidFill>
                  <a:srgbClr val="FFFAF6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마이페이지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(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판매자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)</a:t>
            </a:r>
          </a:p>
        </p:txBody>
      </p:sp>
      <p:sp>
        <p:nvSpPr>
          <p:cNvPr id="334" name="TextBox 76"/>
          <p:cNvSpPr txBox="1"/>
          <p:nvPr/>
        </p:nvSpPr>
        <p:spPr>
          <a:xfrm>
            <a:off x="3908771" y="9073763"/>
            <a:ext cx="3785200" cy="957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내역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35" name="AutoShape 77"/>
          <p:cNvSpPr/>
          <p:nvPr/>
        </p:nvSpPr>
        <p:spPr>
          <a:xfrm>
            <a:off x="7973563" y="5030203"/>
            <a:ext cx="553660" cy="1781863"/>
          </a:xfrm>
          <a:prstGeom prst="line">
            <a:avLst/>
          </a:prstGeom>
          <a:ln w="38100">
            <a:solidFill>
              <a:srgbClr val="13B4CF"/>
            </a:solidFill>
            <a:tailEnd type="triangle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36" name="Freeform 79"/>
          <p:cNvSpPr/>
          <p:nvPr/>
        </p:nvSpPr>
        <p:spPr>
          <a:xfrm>
            <a:off x="580141" y="5590316"/>
            <a:ext cx="2648076" cy="1202746"/>
          </a:xfrm>
          <a:prstGeom prst="rect">
            <a:avLst/>
          </a:prstGeom>
          <a:solidFill>
            <a:srgbClr val="000000">
              <a:alpha val="0"/>
            </a:srgbClr>
          </a:solidFill>
          <a:ln cap="sq">
            <a:solidFill>
              <a:srgbClr val="13B4CF"/>
            </a:solidFill>
            <a:miter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37" name="TextBox 81"/>
          <p:cNvSpPr txBox="1"/>
          <p:nvPr/>
        </p:nvSpPr>
        <p:spPr>
          <a:xfrm>
            <a:off x="711732" y="5695436"/>
            <a:ext cx="2384893" cy="957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회원가입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회원가입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회원가입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38" name="Freeform 83"/>
          <p:cNvSpPr/>
          <p:nvPr/>
        </p:nvSpPr>
        <p:spPr>
          <a:xfrm>
            <a:off x="8513313" y="4406074"/>
            <a:ext cx="4221669" cy="680222"/>
          </a:xfrm>
          <a:prstGeom prst="rect">
            <a:avLst/>
          </a:prstGeom>
          <a:solidFill>
            <a:srgbClr val="13B4C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39" name="TextBox 85"/>
          <p:cNvSpPr txBox="1"/>
          <p:nvPr/>
        </p:nvSpPr>
        <p:spPr>
          <a:xfrm>
            <a:off x="9338984" y="4521713"/>
            <a:ext cx="2749788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000"/>
              </a:lnSpc>
              <a:defRPr sz="2200" b="1">
                <a:solidFill>
                  <a:srgbClr val="FFFAF6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상품리스트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40" name="AutoShape 86"/>
          <p:cNvSpPr/>
          <p:nvPr/>
        </p:nvSpPr>
        <p:spPr>
          <a:xfrm>
            <a:off x="10621436" y="3835162"/>
            <a:ext cx="2287" cy="525591"/>
          </a:xfrm>
          <a:prstGeom prst="line">
            <a:avLst/>
          </a:prstGeom>
          <a:ln w="38100">
            <a:solidFill>
              <a:srgbClr val="13B4CF"/>
            </a:solidFill>
            <a:tailEnd type="triangle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41" name="AutoShape 94"/>
          <p:cNvSpPr/>
          <p:nvPr/>
        </p:nvSpPr>
        <p:spPr>
          <a:xfrm>
            <a:off x="3037520" y="2540401"/>
            <a:ext cx="737115" cy="1"/>
          </a:xfrm>
          <a:prstGeom prst="line">
            <a:avLst/>
          </a:prstGeom>
          <a:ln w="38100">
            <a:solidFill>
              <a:srgbClr val="13B4CF"/>
            </a:solidFill>
            <a:tailEnd type="triangle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42" name="AutoShape 95"/>
          <p:cNvSpPr/>
          <p:nvPr/>
        </p:nvSpPr>
        <p:spPr>
          <a:xfrm flipV="1">
            <a:off x="1717221" y="4119193"/>
            <a:ext cx="1" cy="790903"/>
          </a:xfrm>
          <a:prstGeom prst="line">
            <a:avLst/>
          </a:prstGeom>
          <a:ln w="38100">
            <a:solidFill>
              <a:srgbClr val="13B4CF"/>
            </a:solidFill>
            <a:tailEnd type="triangle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43" name="AutoShape 96"/>
          <p:cNvSpPr/>
          <p:nvPr/>
        </p:nvSpPr>
        <p:spPr>
          <a:xfrm>
            <a:off x="1979147" y="4083258"/>
            <a:ext cx="1" cy="765695"/>
          </a:xfrm>
          <a:prstGeom prst="line">
            <a:avLst/>
          </a:prstGeom>
          <a:ln w="38100">
            <a:solidFill>
              <a:srgbClr val="13B4CF"/>
            </a:solidFill>
            <a:tailEnd type="triangle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44" name="구부러진 연결선[U] 104"/>
          <p:cNvSpPr/>
          <p:nvPr/>
        </p:nvSpPr>
        <p:spPr>
          <a:xfrm flipH="1">
            <a:off x="17490470" y="3427741"/>
            <a:ext cx="442001" cy="4077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71" y="0"/>
                </a:moveTo>
                <a:cubicBezTo>
                  <a:pt x="5586" y="0"/>
                  <a:pt x="0" y="3381"/>
                  <a:pt x="0" y="6763"/>
                </a:cubicBezTo>
                <a:cubicBezTo>
                  <a:pt x="0" y="10144"/>
                  <a:pt x="5400" y="13525"/>
                  <a:pt x="10800" y="13525"/>
                </a:cubicBezTo>
                <a:cubicBezTo>
                  <a:pt x="16200" y="13525"/>
                  <a:pt x="21600" y="17563"/>
                  <a:pt x="21600" y="21600"/>
                </a:cubicBezTo>
              </a:path>
            </a:pathLst>
          </a:custGeom>
          <a:ln w="38100">
            <a:solidFill>
              <a:schemeClr val="accent5"/>
            </a:solidFill>
            <a:tailEnd type="triangle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45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46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구조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47" name="TextBox 4"/>
          <p:cNvSpPr txBox="1"/>
          <p:nvPr/>
        </p:nvSpPr>
        <p:spPr>
          <a:xfrm>
            <a:off x="952500" y="360851"/>
            <a:ext cx="3315474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주요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48" name="AutoShape 63"/>
          <p:cNvSpPr/>
          <p:nvPr/>
        </p:nvSpPr>
        <p:spPr>
          <a:xfrm>
            <a:off x="7963990" y="4606285"/>
            <a:ext cx="535765" cy="2"/>
          </a:xfrm>
          <a:prstGeom prst="line">
            <a:avLst/>
          </a:prstGeom>
          <a:ln w="38100">
            <a:solidFill>
              <a:srgbClr val="13B4CF"/>
            </a:solidFill>
            <a:tailEnd type="triangle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49" name="구부러진 연결선[U] 164"/>
          <p:cNvSpPr/>
          <p:nvPr/>
        </p:nvSpPr>
        <p:spPr>
          <a:xfrm rot="5400000" flipH="1" flipV="1">
            <a:off x="12195491" y="3350128"/>
            <a:ext cx="1261559" cy="850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458" y="0"/>
                  <a:pt x="8915" y="5400"/>
                  <a:pt x="8915" y="10800"/>
                </a:cubicBezTo>
                <a:cubicBezTo>
                  <a:pt x="8915" y="16200"/>
                  <a:pt x="15258" y="21600"/>
                  <a:pt x="21600" y="21600"/>
                </a:cubicBezTo>
              </a:path>
            </a:pathLst>
          </a:custGeom>
          <a:ln w="38100">
            <a:solidFill>
              <a:schemeClr val="accent5"/>
            </a:solidFill>
            <a:tailEnd type="triangle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50" name="Freeform 39"/>
          <p:cNvSpPr/>
          <p:nvPr/>
        </p:nvSpPr>
        <p:spPr>
          <a:xfrm>
            <a:off x="8543197" y="5024030"/>
            <a:ext cx="4196362" cy="1317553"/>
          </a:xfrm>
          <a:prstGeom prst="rect">
            <a:avLst/>
          </a:prstGeom>
          <a:solidFill>
            <a:srgbClr val="000000">
              <a:alpha val="0"/>
            </a:srgbClr>
          </a:solidFill>
          <a:ln cap="sq">
            <a:solidFill>
              <a:srgbClr val="13B4CF"/>
            </a:solidFill>
            <a:miter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51" name="TextBox 59"/>
          <p:cNvSpPr txBox="1"/>
          <p:nvPr/>
        </p:nvSpPr>
        <p:spPr>
          <a:xfrm>
            <a:off x="8508638" y="5205004"/>
            <a:ext cx="4346409" cy="930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검색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상품명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ID,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업체명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)</a:t>
            </a: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리스트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가격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날짜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평점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좋아요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가나다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)</a:t>
            </a:r>
          </a:p>
        </p:txBody>
      </p:sp>
      <p:sp>
        <p:nvSpPr>
          <p:cNvPr id="352" name="Freeform 33"/>
          <p:cNvSpPr/>
          <p:nvPr/>
        </p:nvSpPr>
        <p:spPr>
          <a:xfrm>
            <a:off x="13342477" y="5786214"/>
            <a:ext cx="4346409" cy="1186083"/>
          </a:xfrm>
          <a:prstGeom prst="rect">
            <a:avLst/>
          </a:prstGeom>
          <a:solidFill>
            <a:srgbClr val="000000">
              <a:alpha val="0"/>
            </a:srgbClr>
          </a:solidFill>
          <a:ln cap="sq">
            <a:solidFill>
              <a:srgbClr val="13B4CF"/>
            </a:solidFill>
            <a:miter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53" name="TextBox 58"/>
          <p:cNvSpPr txBox="1"/>
          <p:nvPr/>
        </p:nvSpPr>
        <p:spPr>
          <a:xfrm>
            <a:off x="13508533" y="5871002"/>
            <a:ext cx="3954934" cy="957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장바구니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담은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리스트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개별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삭제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선택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삭제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선택한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한번에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주문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54" name="Freeform 33"/>
          <p:cNvSpPr/>
          <p:nvPr/>
        </p:nvSpPr>
        <p:spPr>
          <a:xfrm>
            <a:off x="13369593" y="8055451"/>
            <a:ext cx="4346409" cy="942821"/>
          </a:xfrm>
          <a:prstGeom prst="rect">
            <a:avLst/>
          </a:prstGeom>
          <a:solidFill>
            <a:srgbClr val="000000">
              <a:alpha val="0"/>
            </a:srgbClr>
          </a:solidFill>
          <a:ln cap="sq">
            <a:solidFill>
              <a:srgbClr val="13B4CF"/>
            </a:solidFill>
            <a:miter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55" name="TextBox 58"/>
          <p:cNvSpPr txBox="1"/>
          <p:nvPr/>
        </p:nvSpPr>
        <p:spPr>
          <a:xfrm>
            <a:off x="13521983" y="8203957"/>
            <a:ext cx="3954934" cy="609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배송지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신규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배송지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 spc="-66"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주문한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리스트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58" name="TextBox 4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구조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59" name="TextBox 5"/>
          <p:cNvSpPr txBox="1"/>
          <p:nvPr/>
        </p:nvSpPr>
        <p:spPr>
          <a:xfrm>
            <a:off x="952498" y="360851"/>
            <a:ext cx="4146315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주요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60" name="모서리가 둥근 직사각형 5"/>
          <p:cNvSpPr/>
          <p:nvPr/>
        </p:nvSpPr>
        <p:spPr>
          <a:xfrm>
            <a:off x="1447800" y="2628900"/>
            <a:ext cx="7315200" cy="20574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28600" dist="38100" dir="2700000" rotWithShape="0">
              <a:srgbClr val="000000">
                <a:alpha val="14701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61" name="모서리가 둥근 직사각형 6"/>
          <p:cNvSpPr/>
          <p:nvPr/>
        </p:nvSpPr>
        <p:spPr>
          <a:xfrm>
            <a:off x="9601200" y="2628900"/>
            <a:ext cx="7315200" cy="20574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28600" dist="38100" dir="2700000" rotWithShape="0">
              <a:srgbClr val="000000">
                <a:alpha val="14701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62" name="모서리가 둥근 직사각형 7"/>
          <p:cNvSpPr/>
          <p:nvPr/>
        </p:nvSpPr>
        <p:spPr>
          <a:xfrm>
            <a:off x="1447800" y="4991100"/>
            <a:ext cx="7315200" cy="20574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28600" dist="38100" dir="2700000" rotWithShape="0">
              <a:srgbClr val="000000">
                <a:alpha val="14701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ts val="2500"/>
              </a:lnSpc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63" name="모서리가 둥근 직사각형 8"/>
          <p:cNvSpPr/>
          <p:nvPr/>
        </p:nvSpPr>
        <p:spPr>
          <a:xfrm>
            <a:off x="9601200" y="4991100"/>
            <a:ext cx="7315200" cy="20574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28600" dist="38100" dir="2700000" rotWithShape="0">
              <a:srgbClr val="000000">
                <a:alpha val="14701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ts val="2500"/>
              </a:lnSpc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64" name="모서리가 둥근 직사각형 9"/>
          <p:cNvSpPr/>
          <p:nvPr/>
        </p:nvSpPr>
        <p:spPr>
          <a:xfrm>
            <a:off x="1447800" y="7378485"/>
            <a:ext cx="7315200" cy="2057401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28600" dist="38100" dir="2700000" rotWithShape="0">
              <a:srgbClr val="000000">
                <a:alpha val="14701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65" name="모서리가 둥근 직사각형 10"/>
          <p:cNvSpPr/>
          <p:nvPr/>
        </p:nvSpPr>
        <p:spPr>
          <a:xfrm>
            <a:off x="9601200" y="7378485"/>
            <a:ext cx="7315200" cy="2057401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28600" dist="38100" dir="2700000" rotWithShape="0">
              <a:srgbClr val="000000">
                <a:alpha val="14701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66" name="TextBox 4"/>
          <p:cNvSpPr txBox="1"/>
          <p:nvPr/>
        </p:nvSpPr>
        <p:spPr>
          <a:xfrm>
            <a:off x="2410068" y="2720386"/>
            <a:ext cx="1143001" cy="350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0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공통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67" name="TextBox 4"/>
          <p:cNvSpPr txBox="1"/>
          <p:nvPr/>
        </p:nvSpPr>
        <p:spPr>
          <a:xfrm>
            <a:off x="2391081" y="5106158"/>
            <a:ext cx="1633779" cy="350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0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68" name="TextBox 4"/>
          <p:cNvSpPr txBox="1"/>
          <p:nvPr/>
        </p:nvSpPr>
        <p:spPr>
          <a:xfrm>
            <a:off x="2391081" y="7504006"/>
            <a:ext cx="1633779" cy="350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0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69" name="TextBox 4"/>
          <p:cNvSpPr txBox="1"/>
          <p:nvPr/>
        </p:nvSpPr>
        <p:spPr>
          <a:xfrm>
            <a:off x="10459072" y="2720386"/>
            <a:ext cx="1633780" cy="350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0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관리자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70" name="TextBox 4"/>
          <p:cNvSpPr txBox="1"/>
          <p:nvPr/>
        </p:nvSpPr>
        <p:spPr>
          <a:xfrm>
            <a:off x="10459072" y="5106158"/>
            <a:ext cx="1633780" cy="350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0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쇼핑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71" name="TextBox 4"/>
          <p:cNvSpPr txBox="1"/>
          <p:nvPr/>
        </p:nvSpPr>
        <p:spPr>
          <a:xfrm>
            <a:off x="10459072" y="7504006"/>
            <a:ext cx="1897252" cy="350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000">
                <a:solidFill>
                  <a:schemeClr val="accent5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보기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72" name="TextBox 48"/>
          <p:cNvSpPr txBox="1"/>
          <p:nvPr/>
        </p:nvSpPr>
        <p:spPr>
          <a:xfrm>
            <a:off x="2206223" y="3226435"/>
            <a:ext cx="2909161" cy="957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로그인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로그아웃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회원가입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탈퇴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정보수정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)</a:t>
            </a:r>
          </a:p>
        </p:txBody>
      </p:sp>
      <p:sp>
        <p:nvSpPr>
          <p:cNvPr id="373" name="TextBox 48"/>
          <p:cNvSpPr txBox="1"/>
          <p:nvPr/>
        </p:nvSpPr>
        <p:spPr>
          <a:xfrm>
            <a:off x="5443370" y="3226435"/>
            <a:ext cx="2909162" cy="1271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검색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FAQ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조회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QnA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등록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수정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삭제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조회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)</a:t>
            </a:r>
          </a:p>
        </p:txBody>
      </p:sp>
      <p:sp>
        <p:nvSpPr>
          <p:cNvPr id="374" name="TextBox 48"/>
          <p:cNvSpPr txBox="1"/>
          <p:nvPr/>
        </p:nvSpPr>
        <p:spPr>
          <a:xfrm>
            <a:off x="2206222" y="5622573"/>
            <a:ext cx="4691729" cy="93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등록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수정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삭제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배송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수정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결제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취소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배송중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배송완료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)</a:t>
            </a:r>
          </a:p>
        </p:txBody>
      </p:sp>
      <p:sp>
        <p:nvSpPr>
          <p:cNvPr id="375" name="TextBox 48"/>
          <p:cNvSpPr txBox="1"/>
          <p:nvPr/>
        </p:nvSpPr>
        <p:spPr>
          <a:xfrm>
            <a:off x="2206223" y="8039100"/>
            <a:ext cx="3929534" cy="127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좋아요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좋아요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삭제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장바구니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삭제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주문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등록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수정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삭제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76" name="TextBox 48"/>
          <p:cNvSpPr txBox="1"/>
          <p:nvPr/>
        </p:nvSpPr>
        <p:spPr>
          <a:xfrm>
            <a:off x="10307093" y="3226435"/>
            <a:ext cx="3929534" cy="957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사용자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조회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수정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삭제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조회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삭제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문의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답변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등록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77" name="TextBox 48"/>
          <p:cNvSpPr txBox="1"/>
          <p:nvPr/>
        </p:nvSpPr>
        <p:spPr>
          <a:xfrm>
            <a:off x="13596914" y="3226435"/>
            <a:ext cx="2514601" cy="125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판매인증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처리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FAQ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등록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거래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조회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78" name="TextBox 48"/>
          <p:cNvSpPr txBox="1"/>
          <p:nvPr/>
        </p:nvSpPr>
        <p:spPr>
          <a:xfrm>
            <a:off x="10307093" y="5622573"/>
            <a:ext cx="3929534" cy="127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정렬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페이지네이션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필터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검색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결과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검색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관련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79" name="TextBox 48"/>
          <p:cNvSpPr txBox="1"/>
          <p:nvPr/>
        </p:nvSpPr>
        <p:spPr>
          <a:xfrm>
            <a:off x="13596914" y="5622573"/>
            <a:ext cx="2743201" cy="957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카테고리별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조회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평점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좋아요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수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80" name="TextBox 48"/>
          <p:cNvSpPr txBox="1"/>
          <p:nvPr/>
        </p:nvSpPr>
        <p:spPr>
          <a:xfrm>
            <a:off x="10307093" y="8039100"/>
            <a:ext cx="3929534" cy="127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정렬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페이지네이션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필터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검색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결과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검색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좋아요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기반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381" name="TextBox 48"/>
          <p:cNvSpPr txBox="1"/>
          <p:nvPr/>
        </p:nvSpPr>
        <p:spPr>
          <a:xfrm>
            <a:off x="13596914" y="8039100"/>
            <a:ext cx="3929534" cy="957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전체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평점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전체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좋아요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평점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88620" lvl="1" indent="-194310">
              <a:lnSpc>
                <a:spcPts val="2500"/>
              </a:lnSpc>
              <a:buSzPct val="100000"/>
              <a:buFont typeface="Arial"/>
              <a:buChar char="•"/>
              <a:defRPr>
                <a:solidFill>
                  <a:srgbClr val="252222">
                    <a:alpha val="69804"/>
                  </a:srgbClr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인증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마크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표시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pic>
        <p:nvPicPr>
          <p:cNvPr id="3074" name="Picture 2" descr="emoji-timeline">
            <a:extLst>
              <a:ext uri="{FF2B5EF4-FFF2-40B4-BE49-F238E27FC236}">
                <a16:creationId xmlns:a16="http://schemas.microsoft.com/office/drawing/2014/main" id="{E1062A9A-8945-7A31-D49F-EADA99D1D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468" y="2806903"/>
            <a:ext cx="389759" cy="38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moji-timeline">
            <a:extLst>
              <a:ext uri="{FF2B5EF4-FFF2-40B4-BE49-F238E27FC236}">
                <a16:creationId xmlns:a16="http://schemas.microsoft.com/office/drawing/2014/main" id="{9636828C-7EDD-CE46-0244-BCDAA313C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468" y="5133873"/>
            <a:ext cx="370437" cy="37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moji-timeline">
            <a:extLst>
              <a:ext uri="{FF2B5EF4-FFF2-40B4-BE49-F238E27FC236}">
                <a16:creationId xmlns:a16="http://schemas.microsoft.com/office/drawing/2014/main" id="{742EE987-5927-4956-9949-500BE8F93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53" y="7525457"/>
            <a:ext cx="418442" cy="41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moji-timeline">
            <a:extLst>
              <a:ext uri="{FF2B5EF4-FFF2-40B4-BE49-F238E27FC236}">
                <a16:creationId xmlns:a16="http://schemas.microsoft.com/office/drawing/2014/main" id="{D99208A0-DFCB-007A-3934-5208AFED3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842" y="2733824"/>
            <a:ext cx="443533" cy="44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emoji-timeline">
            <a:extLst>
              <a:ext uri="{FF2B5EF4-FFF2-40B4-BE49-F238E27FC236}">
                <a16:creationId xmlns:a16="http://schemas.microsoft.com/office/drawing/2014/main" id="{1D816D18-CAD7-EE07-405E-93F0DA09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614" y="5106158"/>
            <a:ext cx="420761" cy="42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moji-timeline">
            <a:extLst>
              <a:ext uri="{FF2B5EF4-FFF2-40B4-BE49-F238E27FC236}">
                <a16:creationId xmlns:a16="http://schemas.microsoft.com/office/drawing/2014/main" id="{5F40479F-3499-917F-2E46-00C74BB95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01982" y="7552902"/>
            <a:ext cx="401393" cy="40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B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Freeform 3"/>
          <p:cNvSpPr/>
          <p:nvPr/>
        </p:nvSpPr>
        <p:spPr>
          <a:xfrm>
            <a:off x="4999327" y="5623500"/>
            <a:ext cx="8289322" cy="190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86" name="Freeform 4"/>
          <p:cNvSpPr/>
          <p:nvPr/>
        </p:nvSpPr>
        <p:spPr>
          <a:xfrm>
            <a:off x="12540005" y="4832089"/>
            <a:ext cx="643893" cy="6228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87" name="TextBox 5"/>
          <p:cNvSpPr txBox="1"/>
          <p:nvPr/>
        </p:nvSpPr>
        <p:spPr>
          <a:xfrm>
            <a:off x="4999326" y="3861280"/>
            <a:ext cx="5915407" cy="1827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just">
              <a:lnSpc>
                <a:spcPts val="15200"/>
              </a:lnSpc>
              <a:defRPr sz="10800" spc="-900">
                <a:solidFill>
                  <a:srgbClr val="FFFFFF"/>
                </a:solidFill>
                <a:latin typeface="210 에필로그 Bold"/>
                <a:ea typeface="210 에필로그 Bold"/>
                <a:cs typeface="210 에필로그 Bold"/>
                <a:sym typeface="210 에필로그 Bold"/>
              </a:defRPr>
            </a:lvl1pPr>
          </a:lstStyle>
          <a:p>
            <a:endParaRPr dirty="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0C3BCB5-A738-797C-B2AF-1F1AFDBD4854}"/>
              </a:ext>
            </a:extLst>
          </p:cNvPr>
          <p:cNvSpPr txBox="1"/>
          <p:nvPr/>
        </p:nvSpPr>
        <p:spPr>
          <a:xfrm>
            <a:off x="6783255" y="4021824"/>
            <a:ext cx="6094575" cy="1363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12500"/>
              </a:lnSpc>
              <a:defRPr sz="6000" b="1" spc="-484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lang="ko-KR" altLang="en-US"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 설계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90" name="Freeform 3"/>
          <p:cNvSpPr/>
          <p:nvPr/>
        </p:nvSpPr>
        <p:spPr>
          <a:xfrm>
            <a:off x="5300057" y="2416118"/>
            <a:ext cx="7687885" cy="723622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91" name="TextBox 4"/>
          <p:cNvSpPr txBox="1"/>
          <p:nvPr/>
        </p:nvSpPr>
        <p:spPr>
          <a:xfrm>
            <a:off x="13454346" y="587864"/>
            <a:ext cx="3881155" cy="38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t>프로젝트 설계</a:t>
            </a:r>
          </a:p>
        </p:txBody>
      </p:sp>
      <p:sp>
        <p:nvSpPr>
          <p:cNvPr id="392" name="TextBox 5"/>
          <p:cNvSpPr txBox="1"/>
          <p:nvPr/>
        </p:nvSpPr>
        <p:spPr>
          <a:xfrm>
            <a:off x="952500" y="360851"/>
            <a:ext cx="9029700" cy="694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cs typeface="Noto Sans NKo" panose="020B0502040504020204" pitchFamily="34" charset="0"/>
              </a:rPr>
              <a:t>데이터</a:t>
            </a:r>
            <a:r>
              <a:rPr dirty="0">
                <a:latin typeface="굴림" panose="020B0600000101010101" pitchFamily="50" charset="-127"/>
                <a:cs typeface="Noto Sans NKo" panose="020B0502040504020204" pitchFamily="34" charset="0"/>
              </a:rPr>
              <a:t> </a:t>
            </a:r>
            <a:r>
              <a:rPr dirty="0" err="1">
                <a:latin typeface="굴림" panose="020B0600000101010101" pitchFamily="50" charset="-127"/>
                <a:cs typeface="Noto Sans NKo" panose="020B0502040504020204" pitchFamily="34" charset="0"/>
              </a:rPr>
              <a:t>베이스</a:t>
            </a:r>
            <a:r>
              <a:rPr dirty="0">
                <a:latin typeface="굴림" panose="020B0600000101010101" pitchFamily="50" charset="-127"/>
                <a:cs typeface="Noto Sans NKo" panose="020B0502040504020204" pitchFamily="34" charset="0"/>
              </a:rPr>
              <a:t> </a:t>
            </a:r>
            <a:r>
              <a:rPr dirty="0" err="1">
                <a:latin typeface="굴림" panose="020B0600000101010101" pitchFamily="50" charset="-127"/>
                <a:cs typeface="Noto Sans NKo" panose="020B0502040504020204" pitchFamily="34" charset="0"/>
              </a:rPr>
              <a:t>설계</a:t>
            </a:r>
            <a:r>
              <a:rPr dirty="0">
                <a:latin typeface="굴림" panose="020B0600000101010101" pitchFamily="50" charset="-127"/>
                <a:cs typeface="Noto Sans NKo" panose="020B0502040504020204" pitchFamily="34" charset="0"/>
              </a:rPr>
              <a:t> (ERD) AS-IS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Freeform 2"/>
          <p:cNvSpPr/>
          <p:nvPr/>
        </p:nvSpPr>
        <p:spPr>
          <a:xfrm>
            <a:off x="0" y="-180826"/>
            <a:ext cx="18288000" cy="402111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3" name="TextBox 3"/>
          <p:cNvSpPr txBox="1"/>
          <p:nvPr/>
        </p:nvSpPr>
        <p:spPr>
          <a:xfrm>
            <a:off x="991507" y="5140990"/>
            <a:ext cx="2414302" cy="498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4400"/>
              </a:lnSpc>
              <a:defRPr sz="2800" spc="-147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기획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4" name="TextBox 4"/>
          <p:cNvSpPr txBox="1"/>
          <p:nvPr/>
        </p:nvSpPr>
        <p:spPr>
          <a:xfrm>
            <a:off x="1076324" y="6287747"/>
            <a:ext cx="1766042" cy="1498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주제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배경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차별점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목적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5" name="TextBox 5"/>
          <p:cNvSpPr txBox="1"/>
          <p:nvPr/>
        </p:nvSpPr>
        <p:spPr>
          <a:xfrm>
            <a:off x="9283141" y="6287747"/>
            <a:ext cx="2179470" cy="951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주요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주요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6" name="TextBox 6"/>
          <p:cNvSpPr txBox="1"/>
          <p:nvPr/>
        </p:nvSpPr>
        <p:spPr>
          <a:xfrm>
            <a:off x="12065926" y="6280117"/>
            <a:ext cx="2179470" cy="951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데이터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베이스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7" name="TextBox 7"/>
          <p:cNvSpPr txBox="1"/>
          <p:nvPr/>
        </p:nvSpPr>
        <p:spPr>
          <a:xfrm>
            <a:off x="6504381" y="6280117"/>
            <a:ext cx="1824985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프론트앤드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백앤드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데이터베이스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서버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8" name="TextBox 8"/>
          <p:cNvSpPr txBox="1"/>
          <p:nvPr/>
        </p:nvSpPr>
        <p:spPr>
          <a:xfrm>
            <a:off x="6473814" y="5133359"/>
            <a:ext cx="2102528" cy="509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400"/>
              </a:lnSpc>
              <a:defRPr sz="2800" spc="-147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스펙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9" name="TextBox 9"/>
          <p:cNvSpPr txBox="1"/>
          <p:nvPr/>
        </p:nvSpPr>
        <p:spPr>
          <a:xfrm>
            <a:off x="9243384" y="5140990"/>
            <a:ext cx="2178699" cy="498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4400"/>
              </a:lnSpc>
              <a:defRPr sz="2800" spc="-147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구조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10" name="TextBox 10"/>
          <p:cNvSpPr txBox="1"/>
          <p:nvPr/>
        </p:nvSpPr>
        <p:spPr>
          <a:xfrm>
            <a:off x="12026170" y="5133359"/>
            <a:ext cx="2490365" cy="498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4400"/>
              </a:lnSpc>
              <a:defRPr sz="2800" spc="-147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11" name="TextBox 11"/>
          <p:cNvSpPr txBox="1"/>
          <p:nvPr/>
        </p:nvSpPr>
        <p:spPr>
          <a:xfrm>
            <a:off x="3779666" y="5148898"/>
            <a:ext cx="2102529" cy="509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400"/>
              </a:lnSpc>
              <a:defRPr sz="2800" spc="-147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진행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과정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12" name="Freeform 13"/>
          <p:cNvSpPr/>
          <p:nvPr/>
        </p:nvSpPr>
        <p:spPr>
          <a:xfrm>
            <a:off x="1026869" y="5960774"/>
            <a:ext cx="2179447" cy="457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100"/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13" name="Freeform 15"/>
          <p:cNvSpPr/>
          <p:nvPr/>
        </p:nvSpPr>
        <p:spPr>
          <a:xfrm>
            <a:off x="6454925" y="5953143"/>
            <a:ext cx="2179447" cy="457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100"/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14" name="Freeform 17"/>
          <p:cNvSpPr/>
          <p:nvPr/>
        </p:nvSpPr>
        <p:spPr>
          <a:xfrm>
            <a:off x="9233686" y="5960774"/>
            <a:ext cx="2179447" cy="457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100"/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15" name="Freeform 19"/>
          <p:cNvSpPr/>
          <p:nvPr/>
        </p:nvSpPr>
        <p:spPr>
          <a:xfrm>
            <a:off x="12017219" y="5953143"/>
            <a:ext cx="2179447" cy="457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100"/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16" name="Freeform 21"/>
          <p:cNvSpPr/>
          <p:nvPr/>
        </p:nvSpPr>
        <p:spPr>
          <a:xfrm>
            <a:off x="3731709" y="5968682"/>
            <a:ext cx="2179447" cy="457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100"/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17" name="Freeform 23"/>
          <p:cNvSpPr/>
          <p:nvPr/>
        </p:nvSpPr>
        <p:spPr>
          <a:xfrm>
            <a:off x="1028699" y="2394867"/>
            <a:ext cx="16232126" cy="190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18" name="TextBox 24"/>
          <p:cNvSpPr txBox="1"/>
          <p:nvPr/>
        </p:nvSpPr>
        <p:spPr>
          <a:xfrm>
            <a:off x="3743223" y="6295657"/>
            <a:ext cx="2179470" cy="951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역할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진행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일정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19" name="TextBox 25"/>
          <p:cNvSpPr txBox="1"/>
          <p:nvPr/>
        </p:nvSpPr>
        <p:spPr>
          <a:xfrm>
            <a:off x="1076324" y="917851"/>
            <a:ext cx="5244963" cy="1104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9900"/>
              </a:lnSpc>
              <a:defRPr sz="70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US" b="0" dirty="0">
                <a:latin typeface="굴림" panose="020B0600000101010101" pitchFamily="50" charset="-127"/>
                <a:ea typeface="??뭡" panose="02030600000101010101" pitchFamily="18" charset="-127"/>
              </a:rPr>
              <a:t>CONTENTS</a:t>
            </a:r>
            <a:endParaRPr b="0" dirty="0">
              <a:latin typeface="굴림" panose="020B0600000101010101" pitchFamily="50" charset="-127"/>
              <a:ea typeface="??뭡" panose="02030600000101010101" pitchFamily="18" charset="-127"/>
            </a:endParaRPr>
          </a:p>
        </p:txBody>
      </p:sp>
      <p:sp>
        <p:nvSpPr>
          <p:cNvPr id="120" name="TextBox 6"/>
          <p:cNvSpPr txBox="1"/>
          <p:nvPr/>
        </p:nvSpPr>
        <p:spPr>
          <a:xfrm>
            <a:off x="14863559" y="6280117"/>
            <a:ext cx="2179470" cy="951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회고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4000"/>
              </a:lnSpc>
              <a:defRPr sz="2000" spc="-110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시현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21" name="TextBox 10"/>
          <p:cNvSpPr txBox="1"/>
          <p:nvPr/>
        </p:nvSpPr>
        <p:spPr>
          <a:xfrm>
            <a:off x="14943071" y="5133359"/>
            <a:ext cx="2103133" cy="509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400"/>
              </a:lnSpc>
              <a:defRPr sz="2800" spc="-147">
                <a:solidFill>
                  <a:srgbClr val="191919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시현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회고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22" name="Freeform 19"/>
          <p:cNvSpPr/>
          <p:nvPr/>
        </p:nvSpPr>
        <p:spPr>
          <a:xfrm>
            <a:off x="14814852" y="5953143"/>
            <a:ext cx="2179447" cy="457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100"/>
            </a:pP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97" name="TextBox 4"/>
          <p:cNvSpPr txBox="1"/>
          <p:nvPr/>
        </p:nvSpPr>
        <p:spPr>
          <a:xfrm>
            <a:off x="13454346" y="587864"/>
            <a:ext cx="3881155" cy="38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t>프로젝트 설계</a:t>
            </a:r>
          </a:p>
        </p:txBody>
      </p:sp>
      <p:sp>
        <p:nvSpPr>
          <p:cNvPr id="398" name="TextBox 5"/>
          <p:cNvSpPr txBox="1"/>
          <p:nvPr/>
        </p:nvSpPr>
        <p:spPr>
          <a:xfrm>
            <a:off x="952499" y="360851"/>
            <a:ext cx="9304683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cs typeface="Noto Sans NKo" panose="020B0502040504020204" pitchFamily="34" charset="0"/>
              </a:rPr>
              <a:t>데이터</a:t>
            </a:r>
            <a:r>
              <a:rPr dirty="0">
                <a:latin typeface="굴림" panose="020B0600000101010101" pitchFamily="50" charset="-127"/>
                <a:cs typeface="Noto Sans NKo" panose="020B0502040504020204" pitchFamily="34" charset="0"/>
              </a:rPr>
              <a:t> </a:t>
            </a:r>
            <a:r>
              <a:rPr dirty="0" err="1">
                <a:latin typeface="굴림" panose="020B0600000101010101" pitchFamily="50" charset="-127"/>
                <a:cs typeface="Noto Sans NKo" panose="020B0502040504020204" pitchFamily="34" charset="0"/>
              </a:rPr>
              <a:t>베이스</a:t>
            </a:r>
            <a:r>
              <a:rPr dirty="0">
                <a:latin typeface="굴림" panose="020B0600000101010101" pitchFamily="50" charset="-127"/>
                <a:cs typeface="Noto Sans NKo" panose="020B0502040504020204" pitchFamily="34" charset="0"/>
              </a:rPr>
              <a:t> </a:t>
            </a:r>
            <a:r>
              <a:rPr dirty="0" err="1">
                <a:latin typeface="굴림" panose="020B0600000101010101" pitchFamily="50" charset="-127"/>
                <a:cs typeface="Noto Sans NKo" panose="020B0502040504020204" pitchFamily="34" charset="0"/>
              </a:rPr>
              <a:t>설계</a:t>
            </a:r>
            <a:r>
              <a:rPr dirty="0">
                <a:latin typeface="굴림" panose="020B0600000101010101" pitchFamily="50" charset="-127"/>
                <a:cs typeface="Noto Sans NKo" panose="020B0502040504020204" pitchFamily="34" charset="0"/>
              </a:rPr>
              <a:t> (ERD) TO-BE</a:t>
            </a:r>
          </a:p>
        </p:txBody>
      </p:sp>
      <p:pic>
        <p:nvPicPr>
          <p:cNvPr id="399" name="그림 6" descr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399486"/>
            <a:ext cx="9601200" cy="6995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404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405" name="TextBox 4"/>
          <p:cNvSpPr txBox="1"/>
          <p:nvPr/>
        </p:nvSpPr>
        <p:spPr>
          <a:xfrm>
            <a:off x="952499" y="360851"/>
            <a:ext cx="6267215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-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메인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grpSp>
        <p:nvGrpSpPr>
          <p:cNvPr id="409" name="그룹 13"/>
          <p:cNvGrpSpPr/>
          <p:nvPr/>
        </p:nvGrpSpPr>
        <p:grpSpPr>
          <a:xfrm>
            <a:off x="1401315" y="2312657"/>
            <a:ext cx="6372766" cy="7515994"/>
            <a:chOff x="0" y="0"/>
            <a:chExt cx="6372764" cy="7515991"/>
          </a:xfrm>
        </p:grpSpPr>
        <p:pic>
          <p:nvPicPr>
            <p:cNvPr id="406" name="그림 8" descr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-1"/>
              <a:ext cx="6372765" cy="369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7" name="그림 9" descr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691226"/>
              <a:ext cx="6372765" cy="33471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8" name="그림 12" descr="그림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7038393"/>
              <a:ext cx="6372765" cy="4775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435" name="표 24"/>
          <p:cNvGraphicFramePr/>
          <p:nvPr>
            <p:extLst>
              <p:ext uri="{D42A27DB-BD31-4B8C-83A1-F6EECF244321}">
                <p14:modId xmlns:p14="http://schemas.microsoft.com/office/powerpoint/2010/main" val="89224834"/>
              </p:ext>
            </p:extLst>
          </p:nvPr>
        </p:nvGraphicFramePr>
        <p:xfrm>
          <a:off x="8173206" y="1868947"/>
          <a:ext cx="9969019" cy="6004692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0043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4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892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689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검색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  <a:endParaRPr lang="en-US"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  <a:p>
                      <a:pPr algn="l">
                        <a:defRPr sz="1400"/>
                      </a:pPr>
                      <a:r>
                        <a:rPr 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`GET /</a:t>
                      </a:r>
                      <a:r>
                        <a:rPr lang="en-US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api</a:t>
                      </a:r>
                      <a:r>
                        <a:rPr 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en-US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v1</a:t>
                      </a:r>
                      <a:r>
                        <a:rPr 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/product/list` API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가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`</a:t>
                      </a:r>
                      <a:r>
                        <a:rPr lang="en-US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productName</a:t>
                      </a:r>
                      <a:r>
                        <a:rPr 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`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등의 검색 파라미터와 함께 호출</a:t>
                      </a:r>
                      <a:endParaRPr lang="en-US" altLang="ko-KR"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  <a:p>
                      <a:pPr marL="342900" indent="-342900" algn="l">
                        <a:buAutoNum type="arabicPeriod"/>
                        <a:defRPr sz="1400"/>
                      </a:pP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사용자가 입력한 검색어의 양쪽 끝에 있는 불필요한 공백을 제거</a:t>
                      </a:r>
                      <a:endParaRPr lang="en-US" altLang="ko-KR"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  <a:p>
                      <a:pPr marL="0" indent="0" algn="l">
                        <a:buNone/>
                        <a:defRPr sz="1400"/>
                      </a:pP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    공백을 기준으로 검색어를 분리하여 여러 개의 키워드로 인식</a:t>
                      </a:r>
                      <a:endParaRPr lang="en-US" altLang="ko-KR"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  <a:p>
                      <a:pPr marL="0" indent="0" algn="l">
                        <a:buNone/>
                        <a:defRPr sz="1400"/>
                      </a:pP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   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예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: ＂ 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파란   셔츠 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＂ -&gt; [＂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파란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＂, ＂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셔츠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＂]</a:t>
                      </a:r>
                    </a:p>
                    <a:p>
                      <a:pPr marL="342900" indent="-342900" algn="l">
                        <a:buAutoNum type="arabicPeriod" startAt="2"/>
                        <a:defRPr sz="1400"/>
                      </a:pPr>
                      <a:r>
                        <a:rPr lang="ko-KR" altLang="en-US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백엔드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검색 로직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다중 키워드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AND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조건</a:t>
                      </a:r>
                      <a:endParaRPr lang="en-US" altLang="ko-KR"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  <a:p>
                      <a:pPr marL="0" indent="0" algn="l">
                        <a:buNone/>
                        <a:defRPr sz="1400"/>
                      </a:pP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   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분리된 모든 키워드가 상품명 또는 상품 설명에 포함된 상품을 검색</a:t>
                      </a:r>
                      <a:endParaRPr lang="en-US" altLang="ko-KR"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  <a:p>
                      <a:pPr marL="0" indent="0" algn="l">
                        <a:buNone/>
                        <a:defRPr sz="1400"/>
                      </a:pP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   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이를 위해 각 키워드에 대해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AND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조건으로 데이터베이스 쿼리를 실행</a:t>
                      </a:r>
                      <a:endParaRPr lang="en-US" altLang="ko-KR"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  <a:p>
                      <a:pPr marL="0" indent="0" algn="l">
                        <a:buNone/>
                        <a:defRPr sz="1400"/>
                      </a:pPr>
                      <a:r>
                        <a:rPr 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3.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공백 무시 검색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띄어쓰기 없는 검색어 처리</a:t>
                      </a:r>
                      <a:endParaRPr lang="en-US" altLang="ko-KR"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  <a:p>
                      <a:pPr marL="0" indent="0" algn="l">
                        <a:buNone/>
                        <a:defRPr sz="1400"/>
                      </a:pP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   "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파란셔츠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"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와 같이 띄어쓰기 없이 검색하더라도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"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파란 셔츠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"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가 검색 결과에 포함</a:t>
                      </a:r>
                      <a:endParaRPr lang="en-US" altLang="ko-KR"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  <a:p>
                      <a:pPr marL="0" indent="0" algn="l">
                        <a:buNone/>
                        <a:defRPr sz="1400"/>
                      </a:pP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  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구현 방법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: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검색 시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DB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의 상품명에서 공백을 제거한 후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사용자의 검색어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공백 제거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)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와 비교</a:t>
                      </a:r>
                      <a:endParaRPr lang="en-US" altLang="ko-KR"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  <a:p>
                      <a:pPr marL="0" indent="0" algn="l">
                        <a:buNone/>
                        <a:defRPr sz="1400"/>
                      </a:pP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4.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부분 일치 검색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lang="ko-KR" altLang="en-US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축약어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및 일부 단어 검색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) </a:t>
                      </a:r>
                    </a:p>
                    <a:p>
                      <a:pPr marL="0" indent="0" algn="l">
                        <a:buNone/>
                        <a:defRPr sz="1400"/>
                      </a:pP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  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기존의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`LIKE '%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키워드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%'`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검색 방식을 통해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사용자가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“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파란 셔츠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＂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에서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＂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파 셔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＂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와 같이</a:t>
                      </a:r>
                      <a:endParaRPr lang="en-US" altLang="ko-KR"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  <a:p>
                      <a:pPr marL="0" indent="0" algn="l">
                        <a:buNone/>
                        <a:defRPr sz="1400"/>
                      </a:pP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  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단어의 일부분만  입력해도 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"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파란 셔츠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"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가 검색 결과에 포함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이는 다중 키워드 검색 로직과 </a:t>
                      </a:r>
                      <a:endParaRPr lang="en-US" altLang="ko-KR"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  <a:p>
                      <a:pPr marL="0" indent="0" algn="l">
                        <a:buNone/>
                        <a:defRPr sz="1400"/>
                      </a:pP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  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결합되어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"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파 셔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"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로 검색 시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'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파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'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와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'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셔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'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를 모두 포함하는 상품을 찾는다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D9D9D9"/>
                      </a:solidFill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00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오늘의 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lang="en-US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getmapping</a:t>
                      </a:r>
                      <a:r>
                        <a:rPr 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/</a:t>
                      </a:r>
                      <a:r>
                        <a:rPr lang="en-US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api</a:t>
                      </a:r>
                      <a:r>
                        <a:rPr 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en-US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v1</a:t>
                      </a:r>
                      <a:r>
                        <a:rPr 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/product/list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로 상품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id,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상품 이름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가격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재고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좋아요 수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평균 평점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생성일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수정일로 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asc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desc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정렬 가능하게 해 프론트에서 원하는 방식으로 상품들 출력 가능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70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신규 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`GET /</a:t>
                      </a:r>
                      <a:r>
                        <a:rPr lang="en-US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api</a:t>
                      </a:r>
                      <a:r>
                        <a:rPr 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/</a:t>
                      </a:r>
                      <a:r>
                        <a:rPr lang="en-US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v1</a:t>
                      </a:r>
                      <a:r>
                        <a:rPr 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/seller/public/list`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를 사용해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,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판매자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UID,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판매자가 가진 상품들의 총 좋아요 수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,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상품들의 총 평균 평점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,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총 리뷰 수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,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회사명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,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가입일 이 정렬 가능해 프론트에서 원하는 대로 리스트 출력 가능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그림 5" descr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426605"/>
            <a:ext cx="7605267" cy="4196478"/>
          </a:xfrm>
          <a:prstGeom prst="rect">
            <a:avLst/>
          </a:prstGeom>
          <a:ln w="12700">
            <a:miter lim="400000"/>
          </a:ln>
          <a:effectLst>
            <a:outerShdw blurRad="2794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440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441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442" name="TextBox 4"/>
          <p:cNvSpPr txBox="1"/>
          <p:nvPr/>
        </p:nvSpPr>
        <p:spPr>
          <a:xfrm>
            <a:off x="952500" y="360851"/>
            <a:ext cx="5524500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-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로그인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443" name="표 24"/>
          <p:cNvGraphicFramePr/>
          <p:nvPr>
            <p:extLst>
              <p:ext uri="{D42A27DB-BD31-4B8C-83A1-F6EECF244321}">
                <p14:modId xmlns:p14="http://schemas.microsoft.com/office/powerpoint/2010/main" val="2503034868"/>
              </p:ext>
            </p:extLst>
          </p:nvPr>
        </p:nvGraphicFramePr>
        <p:xfrm>
          <a:off x="9215628" y="3767147"/>
          <a:ext cx="7929372" cy="270936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로그인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모드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설정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사용자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유형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구매자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/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/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관리자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)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따라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로그인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경로를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구분하여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각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역할에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맞는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권한과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화면을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제공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78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로그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  <a:endParaRPr lang="en-US"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  <a:p>
                      <a:pPr algn="l">
                        <a:defRPr sz="1400"/>
                      </a:pP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조회된 사용자의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`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isActive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()`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상태를 확인하여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비활성화된 계정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(`false`)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의 로그인을 방지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로그인 성공 시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사용자의 고유 정보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(`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uid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`, `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userId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`, `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userNickname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`, `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userRole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`)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와 만료 시간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코드상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10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시간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)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이 담긴 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JWT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토큰 발급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그룹 12"/>
          <p:cNvGrpSpPr/>
          <p:nvPr/>
        </p:nvGrpSpPr>
        <p:grpSpPr>
          <a:xfrm>
            <a:off x="1447800" y="2280652"/>
            <a:ext cx="7010400" cy="7138484"/>
            <a:chOff x="0" y="0"/>
            <a:chExt cx="7010400" cy="7138483"/>
          </a:xfrm>
          <a:effectLst>
            <a:outerShdw blurRad="278926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56" name="그림 8" descr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010400" cy="37356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7" name="그림 11" descr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35647"/>
              <a:ext cx="7010400" cy="34028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9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460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461" name="TextBox 4"/>
          <p:cNvSpPr txBox="1"/>
          <p:nvPr/>
        </p:nvSpPr>
        <p:spPr>
          <a:xfrm>
            <a:off x="952500" y="360851"/>
            <a:ext cx="7505700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회원가입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462" name="표 24"/>
          <p:cNvGraphicFramePr/>
          <p:nvPr>
            <p:extLst>
              <p:ext uri="{D42A27DB-BD31-4B8C-83A1-F6EECF244321}">
                <p14:modId xmlns:p14="http://schemas.microsoft.com/office/powerpoint/2010/main" val="1615717120"/>
              </p:ext>
            </p:extLst>
          </p:nvPr>
        </p:nvGraphicFramePr>
        <p:xfrm>
          <a:off x="9144000" y="2280652"/>
          <a:ext cx="7929372" cy="2536067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8078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798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중복체크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실시간 중복 검사를 위해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`@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PostMapping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("/check-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buyerId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")`, `"/check-email"`, `"/check-phone"` </a:t>
                      </a:r>
                      <a:r>
                        <a:rPr lang="ko-KR" altLang="en-US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엔드포인트를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통해 회원 가입을 위한 유효성 체크 기능 제공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. </a:t>
                      </a:r>
                    </a:p>
                    <a:p>
                      <a:pPr algn="l">
                        <a:defRPr sz="1400"/>
                      </a:pPr>
                      <a:r>
                        <a:rPr lang="ko-KR" altLang="en-US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프론트엔드에서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회원 가입 유효성 체크를 위한 기능들 제공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그룹 12"/>
          <p:cNvGrpSpPr/>
          <p:nvPr/>
        </p:nvGrpSpPr>
        <p:grpSpPr>
          <a:xfrm>
            <a:off x="1185672" y="2120356"/>
            <a:ext cx="7696201" cy="7698524"/>
            <a:chOff x="0" y="0"/>
            <a:chExt cx="7696200" cy="7698523"/>
          </a:xfrm>
          <a:effectLst>
            <a:outerShdw blurRad="273307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21" name="그림 9" descr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696200" cy="39634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2" name="그림 11" descr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963417"/>
              <a:ext cx="7696200" cy="3735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4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525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526" name="TextBox 4"/>
          <p:cNvSpPr txBox="1"/>
          <p:nvPr/>
        </p:nvSpPr>
        <p:spPr>
          <a:xfrm>
            <a:off x="952499" y="360851"/>
            <a:ext cx="7929373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리스트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527" name="표 24"/>
          <p:cNvGraphicFramePr/>
          <p:nvPr>
            <p:extLst>
              <p:ext uri="{D42A27DB-BD31-4B8C-83A1-F6EECF244321}">
                <p14:modId xmlns:p14="http://schemas.microsoft.com/office/powerpoint/2010/main" val="3841281283"/>
              </p:ext>
            </p:extLst>
          </p:nvPr>
        </p:nvGraphicFramePr>
        <p:xfrm>
          <a:off x="9406128" y="3279775"/>
          <a:ext cx="7929372" cy="309983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1.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카테고리 필터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: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페이지 상단에 위치하며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전체 상품 목록에서는 최상위 카테고리를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특정 카테고리 진입 시에는 해당 카테고리의 하위 카테고리를 동적으로 보여줌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이는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`GET /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api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v1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/category/list` API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응답을 기반으로 </a:t>
                      </a:r>
                      <a:r>
                        <a:rPr lang="ko-KR" altLang="en-US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프론트엔드에서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렌더링되며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필터 선택 시 해당 카테고리 파라미터와 함께 상품 목록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API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를 재호출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1. 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결과 내 </a:t>
                      </a:r>
                      <a:r>
                        <a:rPr lang="ko-KR" altLang="en-US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재검색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: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현재 노출된 상품 목록 내에서 추가적인 검색을 지원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사용자는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Select box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를 통해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'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상품명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', '</a:t>
                      </a:r>
                      <a:r>
                        <a:rPr lang="ko-KR" altLang="en-US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상품아이디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', '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업체명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'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중 검색 기준을 선택하고 키워드를 입력 가능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이 기능은 기존 조회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API(`GET /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api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v1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/product/list`)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에 검색 기준과 키워드를 쿼리 파라미터로 추가하여 서버에서 효율적으로 데이터를 필터링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그룹 28"/>
          <p:cNvGrpSpPr/>
          <p:nvPr/>
        </p:nvGrpSpPr>
        <p:grpSpPr>
          <a:xfrm>
            <a:off x="1282148" y="1905824"/>
            <a:ext cx="6761019" cy="8190677"/>
            <a:chOff x="0" y="0"/>
            <a:chExt cx="6761018" cy="8190675"/>
          </a:xfrm>
          <a:effectLst>
            <a:outerShdw blurRad="339976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46" name="그림 26" descr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664037"/>
              <a:ext cx="6761019" cy="17013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9" name="그룹 14"/>
            <p:cNvGrpSpPr/>
            <p:nvPr/>
          </p:nvGrpSpPr>
          <p:grpSpPr>
            <a:xfrm>
              <a:off x="0" y="-1"/>
              <a:ext cx="6761019" cy="8190677"/>
              <a:chOff x="0" y="0"/>
              <a:chExt cx="6761018" cy="8190675"/>
            </a:xfrm>
          </p:grpSpPr>
          <p:pic>
            <p:nvPicPr>
              <p:cNvPr id="547" name="그림 4" descr="그림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-1"/>
                <a:ext cx="6761019" cy="36815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8" name="그림 5" descr="그림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5328170"/>
                <a:ext cx="6761019" cy="28625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551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552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553" name="TextBox 4"/>
          <p:cNvSpPr txBox="1"/>
          <p:nvPr/>
        </p:nvSpPr>
        <p:spPr>
          <a:xfrm>
            <a:off x="952499" y="360851"/>
            <a:ext cx="7641535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554" name="표 24"/>
          <p:cNvGraphicFramePr/>
          <p:nvPr>
            <p:extLst>
              <p:ext uri="{D42A27DB-BD31-4B8C-83A1-F6EECF244321}">
                <p14:modId xmlns:p14="http://schemas.microsoft.com/office/powerpoint/2010/main" val="2875104084"/>
              </p:ext>
            </p:extLst>
          </p:nvPr>
        </p:nvGraphicFramePr>
        <p:xfrm>
          <a:off x="8403384" y="1910807"/>
          <a:ext cx="9725589" cy="4707869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31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4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845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116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수량 조절 및 구매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 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사용자는 수량을 직접 입력하거나 버튼을 통해 조절 가능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.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재고보다 많은 수량을 입력하거나 최소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/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최대 주문 수량을 벗어날 경우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, </a:t>
                      </a:r>
                      <a:r>
                        <a:rPr lang="ko-KR" altLang="en-US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프론트엔드에서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유효성 검사를 통해 사용자에게 즉시 피드백 제공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. '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장바구니 담기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'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또는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'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바로 구매하기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'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 클릭 시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, </a:t>
                      </a:r>
                      <a:r>
                        <a:rPr lang="ko-KR" altLang="en-US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백엔드의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`POST /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api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/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v1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/cart`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또는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`POST /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api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/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v1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/order` API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를 호출하여 다음 단계를 진행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.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586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연관 상품 추천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현재 보고 있는 상품과 동일한 카테고리에 속한 다른 상품들을 추천 목록으로 보여줌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.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이는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`GET /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api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/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v1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/product/list` API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에 현재 상품의 카테고리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ID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를 파라미터로 전달하고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, '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좋아요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'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 많은 순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(`sort=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likeCount,desc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`)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으로 정렬하여 가져온 데이터를 기반으로 함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.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63" name="타원 10"/>
          <p:cNvGrpSpPr/>
          <p:nvPr/>
        </p:nvGrpSpPr>
        <p:grpSpPr>
          <a:xfrm>
            <a:off x="5499885" y="3892545"/>
            <a:ext cx="362093" cy="372196"/>
            <a:chOff x="-1" y="0"/>
            <a:chExt cx="362092" cy="372194"/>
          </a:xfrm>
        </p:grpSpPr>
        <p:sp>
          <p:nvSpPr>
            <p:cNvPr id="561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62" name="1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1</a:t>
              </a:r>
            </a:p>
          </p:txBody>
        </p:sp>
      </p:grpSp>
      <p:grpSp>
        <p:nvGrpSpPr>
          <p:cNvPr id="566" name="타원 15"/>
          <p:cNvGrpSpPr/>
          <p:nvPr/>
        </p:nvGrpSpPr>
        <p:grpSpPr>
          <a:xfrm>
            <a:off x="1860053" y="5549712"/>
            <a:ext cx="362093" cy="372196"/>
            <a:chOff x="-1" y="0"/>
            <a:chExt cx="362092" cy="372194"/>
          </a:xfrm>
        </p:grpSpPr>
        <p:sp>
          <p:nvSpPr>
            <p:cNvPr id="564" name="원"/>
            <p:cNvSpPr/>
            <p:nvPr/>
          </p:nvSpPr>
          <p:spPr>
            <a:xfrm>
              <a:off x="-1" y="0"/>
              <a:ext cx="362092" cy="372194"/>
            </a:xfrm>
            <a:prstGeom prst="ellipse">
              <a:avLst/>
            </a:prstGeom>
            <a:solidFill>
              <a:srgbClr val="000000">
                <a:alpha val="658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latin typeface="굴림" panose="020B0600000101010101" pitchFamily="50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65" name="2"/>
            <p:cNvSpPr txBox="1"/>
            <p:nvPr/>
          </p:nvSpPr>
          <p:spPr>
            <a:xfrm>
              <a:off x="98746" y="32210"/>
              <a:ext cx="16459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굴림" panose="020B0600000101010101" pitchFamily="50" charset="-127"/>
                  <a:ea typeface="Apple SD Gothic Neo" panose="02000300000000000000" pitchFamily="2" charset="-127"/>
                </a:rPr>
                <a:t>2</a:t>
              </a:r>
            </a:p>
          </p:txBody>
        </p:sp>
      </p:grpSp>
      <p:pic>
        <p:nvPicPr>
          <p:cNvPr id="580" name="그림 21" descr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0429" y="9124284"/>
            <a:ext cx="849440" cy="7338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그룹 8"/>
          <p:cNvGrpSpPr/>
          <p:nvPr/>
        </p:nvGrpSpPr>
        <p:grpSpPr>
          <a:xfrm>
            <a:off x="927100" y="2635138"/>
            <a:ext cx="7772400" cy="6506698"/>
            <a:chOff x="0" y="0"/>
            <a:chExt cx="7772400" cy="6506696"/>
          </a:xfrm>
          <a:effectLst>
            <a:outerShdw blurRad="29472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12" name="그림 4" descr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772400" cy="3258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3" name="그림 5" descr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258944"/>
              <a:ext cx="7772400" cy="32477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15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616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617" name="TextBox 4"/>
          <p:cNvSpPr txBox="1"/>
          <p:nvPr/>
        </p:nvSpPr>
        <p:spPr>
          <a:xfrm>
            <a:off x="952500" y="360851"/>
            <a:ext cx="8453628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리스트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618" name="표 24"/>
          <p:cNvGraphicFramePr/>
          <p:nvPr>
            <p:extLst>
              <p:ext uri="{D42A27DB-BD31-4B8C-83A1-F6EECF244321}">
                <p14:modId xmlns:p14="http://schemas.microsoft.com/office/powerpoint/2010/main" val="863066013"/>
              </p:ext>
            </p:extLst>
          </p:nvPr>
        </p:nvGraphicFramePr>
        <p:xfrm>
          <a:off x="9406128" y="2635138"/>
          <a:ext cx="7929372" cy="441047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 검색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업체명 또는 사업자 등록번호를 기준으로 특정 업체를 검색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.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이는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'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결과 내 </a:t>
                      </a:r>
                      <a:r>
                        <a:rPr lang="ko-KR" altLang="en-US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재검색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'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과 유사하게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, `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getSellerPublicList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` API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에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`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sellerName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={keyword}`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또는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`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businessNumber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={keyword}`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와 같은 파라미터를 추가하여 서버 측에서 검색을 수행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.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 정보 카드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각 업체의 신뢰도를 판단할 수 있는 핵심 정보를 요약하여 표시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.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업체의 전체 상품에 대한 평균 평점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,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총 리뷰 수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,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총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'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좋아요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'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수를 표시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.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 데이터는 </a:t>
                      </a:r>
                      <a:r>
                        <a:rPr lang="ko-KR" altLang="en-US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백엔드에서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`Seller`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엔티티와 관련된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`Review`, `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ProductLike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`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테이블을 조인하고 집계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(Aggregation)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하여 계산된 후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,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 목록 조회 시 함께 반환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.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9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 인증 필터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'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 인증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'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여부에 따라 업체를 필터링하는 기능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.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사용자가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'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인증 업체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'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필터를 활성화하면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, </a:t>
                      </a:r>
                      <a:r>
                        <a:rPr lang="ko-KR" altLang="en-US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프론트엔드에서는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`GET /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api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/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v1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/seller/public/list` API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호출 시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`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isVerified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=true`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와 같은 쿼리 파라미터를 추가하여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, </a:t>
                      </a:r>
                      <a:r>
                        <a:rPr lang="ko-KR" altLang="en-US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백엔드에서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인증된 업체만 필터링하여 반환하도록 요청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.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그룹 17"/>
          <p:cNvGrpSpPr/>
          <p:nvPr/>
        </p:nvGrpSpPr>
        <p:grpSpPr>
          <a:xfrm>
            <a:off x="1080164" y="2168560"/>
            <a:ext cx="7772401" cy="7594838"/>
            <a:chOff x="0" y="0"/>
            <a:chExt cx="7772400" cy="7594837"/>
          </a:xfrm>
          <a:effectLst>
            <a:outerShdw blurRad="361794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59" name="그림 11" descr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7772400" cy="4293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0" name="그림 14" descr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13264"/>
              <a:ext cx="7772400" cy="3881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2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663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664" name="TextBox 4"/>
          <p:cNvSpPr txBox="1"/>
          <p:nvPr/>
        </p:nvSpPr>
        <p:spPr>
          <a:xfrm>
            <a:off x="952500" y="360851"/>
            <a:ext cx="8377030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665" name="표 24"/>
          <p:cNvGraphicFramePr/>
          <p:nvPr>
            <p:extLst>
              <p:ext uri="{D42A27DB-BD31-4B8C-83A1-F6EECF244321}">
                <p14:modId xmlns:p14="http://schemas.microsoft.com/office/powerpoint/2010/main" val="234407206"/>
              </p:ext>
            </p:extLst>
          </p:nvPr>
        </p:nvGraphicFramePr>
        <p:xfrm>
          <a:off x="9184861" y="4435624"/>
          <a:ext cx="7929372" cy="245975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평가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제공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신뢰도를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판단할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있는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최상단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배치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관련된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정보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제공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9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해당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판매하는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단위로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리스트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조회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헤당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업체가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판매하는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상품내에서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검색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그룹 7"/>
          <p:cNvGrpSpPr/>
          <p:nvPr/>
        </p:nvGrpSpPr>
        <p:grpSpPr>
          <a:xfrm>
            <a:off x="1524000" y="2324100"/>
            <a:ext cx="7038810" cy="7256867"/>
            <a:chOff x="0" y="0"/>
            <a:chExt cx="7038808" cy="7256865"/>
          </a:xfrm>
          <a:effectLst>
            <a:outerShdw blurRad="283077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91" name="그림 4" descr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028525" cy="3433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2" name="그림 5" descr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360797"/>
              <a:ext cx="7028525" cy="31178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3" name="그림 6" descr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4" y="6424452"/>
              <a:ext cx="7028526" cy="8324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95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896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897" name="TextBox 4"/>
          <p:cNvSpPr txBox="1"/>
          <p:nvPr/>
        </p:nvSpPr>
        <p:spPr>
          <a:xfrm>
            <a:off x="952498" y="360851"/>
            <a:ext cx="12935779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–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등록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수정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페이지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(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only)</a:t>
            </a:r>
          </a:p>
        </p:txBody>
      </p:sp>
      <p:graphicFrame>
        <p:nvGraphicFramePr>
          <p:cNvPr id="898" name="표 24"/>
          <p:cNvGraphicFramePr/>
          <p:nvPr>
            <p:extLst>
              <p:ext uri="{D42A27DB-BD31-4B8C-83A1-F6EECF244321}">
                <p14:modId xmlns:p14="http://schemas.microsoft.com/office/powerpoint/2010/main" val="1708521301"/>
              </p:ext>
            </p:extLst>
          </p:nvPr>
        </p:nvGraphicFramePr>
        <p:xfrm>
          <a:off x="9144000" y="2324100"/>
          <a:ext cx="7929372" cy="7031756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3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56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번호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기능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  <a:cs typeface="+mj-cs"/>
                        <a:sym typeface="Helvetica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  <a:solidFill>
                      <a:schemeClr val="accent5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또는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등록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input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창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수정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버튼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기존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input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값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보임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카테고리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카테고리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클릭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하위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카테고리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선택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 </a:t>
                      </a:r>
                      <a:r>
                        <a:rPr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가능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대표 이미지 및 서브 이미지 업로드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사용자가 업로드한 이미지는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`multipart/form-data`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형식으로 서버에 전송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.   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서버는 이미지를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`product/{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productId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}/main`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및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`product/{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productId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}/sub`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폴더에 저장하여 상품별로 관리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. </a:t>
                      </a:r>
                    </a:p>
                    <a:p>
                      <a:pPr algn="l">
                        <a:defRPr sz="1400"/>
                      </a:pP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UI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에서 이미지 미리보기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,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순서 변경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,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삭제 기능 제공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.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상품 상세 설명</a:t>
                      </a:r>
                      <a:r>
                        <a:rPr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`React-Quill`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에디터를 사용하여 텍스트 서식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,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이미지 삽입 등 풍부한 콘텐츠 작성을 지원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  <a:cs typeface="+mj-cs"/>
                          <a:sym typeface="Helvetica"/>
                        </a:rPr>
                        <a:t>.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D9D9D9"/>
                      </a:solidFill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2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5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D9D9D9"/>
                      </a:solidFill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상세 설명 내 이미지 처리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Base64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변환 및 파일 경로 치환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)]</a:t>
                      </a:r>
                    </a:p>
                    <a:p>
                      <a:pPr algn="l">
                        <a:defRPr sz="1400"/>
                      </a:pPr>
                      <a:endParaRPr lang="en-US" altLang="ko-KR"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  <a:p>
                      <a:pPr algn="l">
                        <a:defRPr sz="1400"/>
                      </a:pP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상품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ID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생성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: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기본 정보로 상품을 먼저 저장하여 고유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`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productId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`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를 확보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이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ID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는 모든 이미지 경로에 사용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  <a:p>
                      <a:pPr algn="l">
                        <a:defRPr sz="1400"/>
                      </a:pPr>
                      <a:endParaRPr lang="en-US" altLang="ko-KR"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  <a:p>
                      <a:pPr algn="l">
                        <a:defRPr sz="1400"/>
                      </a:pP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상세 설명 이미지 처리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: `product/{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productId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}/description`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폴더를 먼저 생성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그 후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설명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(HTML)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에 포함된 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Base64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이미지를 파일로 변환하여 해당 폴더에 저장하고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HTML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의 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`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src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`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속성을 파일 경로로 교체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 </a:t>
                      </a:r>
                    </a:p>
                    <a:p>
                      <a:pPr algn="l">
                        <a:defRPr sz="1400"/>
                      </a:pPr>
                      <a:endParaRPr lang="en-US" altLang="ko-KR"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  <a:p>
                      <a:pPr algn="l">
                        <a:defRPr sz="1400"/>
                      </a:pP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대표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추가 이미지 저장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: `product/{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productId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}/main`, `product/{</a:t>
                      </a:r>
                      <a:r>
                        <a:rPr lang="en-US" altLang="ko-KR" sz="1600" b="0" i="0" dirty="0" err="1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productId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}/sub`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폴더를 생성하고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전달받은 대표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(main)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및 추가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(sub) </a:t>
                      </a:r>
                      <a:r>
                        <a:rPr lang="ko-KR" altLang="en-US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이미지를 각각 저장</a:t>
                      </a:r>
                      <a:r>
                        <a:rPr lang="en-US" altLang="ko-KR" sz="1600" b="0" i="0" dirty="0">
                          <a:latin typeface="굴림" panose="020B0600000101010101" pitchFamily="50" charset="-127"/>
                          <a:ea typeface="Apple SD Gothic Neo" panose="02000300000000000000" pitchFamily="2" charset="-127"/>
                        </a:rPr>
                        <a:t>.</a:t>
                      </a:r>
                      <a:endParaRPr sz="1600" b="0" i="0" dirty="0">
                        <a:latin typeface="굴림" panose="020B0600000101010101" pitchFamily="50" charset="-127"/>
                        <a:ea typeface="Apple SD Gothic Neo" panose="02000300000000000000" pitchFamily="2" charset="-127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D9D9D9"/>
                      </a:solidFill>
                    </a:lnR>
                    <a:lnT w="12700">
                      <a:solidFill>
                        <a:srgbClr val="D9D9D9"/>
                      </a:solidFill>
                    </a:lnT>
                    <a:lnB w="12700">
                      <a:solidFill>
                        <a:srgbClr val="D9D9D9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511726"/>
                  </a:ext>
                </a:extLst>
              </a:tr>
            </a:tbl>
          </a:graphicData>
        </a:graphic>
      </p:graphicFrame>
      <p:sp>
        <p:nvSpPr>
          <p:cNvPr id="908" name="직사각형 8"/>
          <p:cNvSpPr/>
          <p:nvPr/>
        </p:nvSpPr>
        <p:spPr>
          <a:xfrm>
            <a:off x="2238208" y="5642714"/>
            <a:ext cx="1371601" cy="36155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B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Freeform 3"/>
          <p:cNvSpPr/>
          <p:nvPr/>
        </p:nvSpPr>
        <p:spPr>
          <a:xfrm>
            <a:off x="4999327" y="5623500"/>
            <a:ext cx="8289322" cy="190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47" name="Freeform 4"/>
          <p:cNvSpPr/>
          <p:nvPr/>
        </p:nvSpPr>
        <p:spPr>
          <a:xfrm>
            <a:off x="12540005" y="4832089"/>
            <a:ext cx="643893" cy="6228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68C7A8B1-DC1D-5A9E-2A44-1187995477CE}"/>
              </a:ext>
            </a:extLst>
          </p:cNvPr>
          <p:cNvSpPr txBox="1"/>
          <p:nvPr/>
        </p:nvSpPr>
        <p:spPr>
          <a:xfrm>
            <a:off x="7194074" y="4021824"/>
            <a:ext cx="3899828" cy="1363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12500"/>
              </a:lnSpc>
              <a:defRPr sz="6000" b="1" spc="-484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lang="ko-KR" altLang="en-US"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시현 및 회고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B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3"/>
          <p:cNvSpPr/>
          <p:nvPr/>
        </p:nvSpPr>
        <p:spPr>
          <a:xfrm>
            <a:off x="4999327" y="5623500"/>
            <a:ext cx="8289322" cy="190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sz="48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25" name="Freeform 4"/>
          <p:cNvSpPr/>
          <p:nvPr/>
        </p:nvSpPr>
        <p:spPr>
          <a:xfrm>
            <a:off x="12540005" y="4832089"/>
            <a:ext cx="643893" cy="6228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sz="480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42C7539-F34C-A51F-30D9-D8342DBCAF75}"/>
              </a:ext>
            </a:extLst>
          </p:cNvPr>
          <p:cNvSpPr txBox="1"/>
          <p:nvPr/>
        </p:nvSpPr>
        <p:spPr>
          <a:xfrm>
            <a:off x="7072972" y="4021824"/>
            <a:ext cx="4655201" cy="1363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12500"/>
              </a:lnSpc>
              <a:defRPr sz="6000" b="1" spc="-484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lang="ko-KR" altLang="en-US"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 기획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54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시현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회고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55" name="TextBox 4"/>
          <p:cNvSpPr txBox="1"/>
          <p:nvPr/>
        </p:nvSpPr>
        <p:spPr>
          <a:xfrm>
            <a:off x="952499" y="360851"/>
            <a:ext cx="11549348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회고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-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백앤드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5" name="모서리가 둥근 직사각형 8"/>
          <p:cNvSpPr/>
          <p:nvPr/>
        </p:nvSpPr>
        <p:spPr>
          <a:xfrm>
            <a:off x="321726" y="2002377"/>
            <a:ext cx="8852794" cy="321340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92100" dist="38100" dir="2700000" rotWithShape="0">
              <a:srgbClr val="000000">
                <a:alpha val="13000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9"/>
          <p:cNvSpPr txBox="1"/>
          <p:nvPr/>
        </p:nvSpPr>
        <p:spPr>
          <a:xfrm>
            <a:off x="573664" y="2952333"/>
            <a:ext cx="8348918" cy="83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문제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: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상품의 좋아요 와 리뷰 평점을 실시간으로 계산해 값을 불러와 </a:t>
            </a:r>
            <a:r>
              <a:rPr lang="en-US" altLang="ko-KR"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dto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로 보여줄 때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좋아요 </a:t>
            </a:r>
            <a:r>
              <a:rPr lang="ko-KR" altLang="en-US"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개수랑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리뷰 평점 높은 순의 정렬이 불가능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  <a:cs typeface="+mj-cs"/>
              <a:sym typeface="Helvetica"/>
            </a:endParaRPr>
          </a:p>
        </p:txBody>
      </p:sp>
      <p:sp>
        <p:nvSpPr>
          <p:cNvPr id="7" name="모서리가 둥근 직사각형 11"/>
          <p:cNvSpPr/>
          <p:nvPr/>
        </p:nvSpPr>
        <p:spPr>
          <a:xfrm>
            <a:off x="9590354" y="2002377"/>
            <a:ext cx="8422535" cy="321340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92100" dist="38100" dir="2700000" rotWithShape="0">
              <a:srgbClr val="000000">
                <a:alpha val="13000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8" name="모서리가 둥근 직사각형 13"/>
          <p:cNvSpPr/>
          <p:nvPr/>
        </p:nvSpPr>
        <p:spPr>
          <a:xfrm>
            <a:off x="304800" y="5561141"/>
            <a:ext cx="8886646" cy="441002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92100" dist="38100" dir="2700000" rotWithShape="0">
              <a:srgbClr val="000000">
                <a:alpha val="13000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9" name="모서리가 둥근 직사각형 16"/>
          <p:cNvSpPr/>
          <p:nvPr/>
        </p:nvSpPr>
        <p:spPr>
          <a:xfrm>
            <a:off x="9590354" y="5561141"/>
            <a:ext cx="8422535" cy="441002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92100" dist="38100" dir="2700000" rotWithShape="0">
              <a:srgbClr val="000000">
                <a:alpha val="13000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17695" y="6608141"/>
            <a:ext cx="7367851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중간 점검 때 많은 오류 들이 나타났고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리눅스 서버에서 </a:t>
            </a:r>
            <a:r>
              <a:rPr lang="ko-KR" altLang="en-US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백엔드를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배포 했을 때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일부 부분에서 하드 코딩 했던 곳들이 문제가 있었고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오류들을 해결하고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프론트엔드를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배포해 다시 실행 했을 때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상품 이미지들이 나타나지 않는다든가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여러 문제가 발생한 걸 보고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다음엔 이 오류들을 서버 테스트를 좀 자주해야 할 거 같다고 생각했습니다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.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36"/>
          <p:cNvSpPr txBox="1"/>
          <p:nvPr/>
        </p:nvSpPr>
        <p:spPr>
          <a:xfrm>
            <a:off x="1832861" y="2196048"/>
            <a:ext cx="5830525" cy="391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3400"/>
              </a:lnSpc>
              <a:defRPr sz="2400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1: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상품 좋아요 리뷰 고민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2" name="TextBox 38"/>
          <p:cNvSpPr txBox="1"/>
          <p:nvPr/>
        </p:nvSpPr>
        <p:spPr>
          <a:xfrm>
            <a:off x="10392172" y="2129788"/>
            <a:ext cx="6818898" cy="391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3400"/>
              </a:lnSpc>
              <a:defRPr sz="2400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2: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배송 상태 변경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39"/>
          <p:cNvSpPr txBox="1"/>
          <p:nvPr/>
        </p:nvSpPr>
        <p:spPr>
          <a:xfrm>
            <a:off x="1150801" y="5875244"/>
            <a:ext cx="7194644" cy="391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3400"/>
              </a:lnSpc>
              <a:defRPr sz="2400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3: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로그인 계정 유형 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3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개 분리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4" name="TextBox 40"/>
          <p:cNvSpPr txBox="1"/>
          <p:nvPr/>
        </p:nvSpPr>
        <p:spPr>
          <a:xfrm>
            <a:off x="10505303" y="5875244"/>
            <a:ext cx="6592636" cy="391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3400"/>
              </a:lnSpc>
              <a:defRPr sz="2400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4: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개선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목표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5" name="TextBox 43"/>
          <p:cNvSpPr txBox="1"/>
          <p:nvPr/>
        </p:nvSpPr>
        <p:spPr>
          <a:xfrm>
            <a:off x="9856443" y="2680548"/>
            <a:ext cx="7890357" cy="83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문제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: </a:t>
            </a:r>
            <a:r>
              <a:rPr 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order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테이블에 배송 상태가 있고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lang="en-US" altLang="ko-KR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order_detail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테이블에 배송 상태가 있을 때 처리 방법</a:t>
            </a:r>
            <a:endParaRPr lang="en-US" altLang="ko-KR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6" name="TextBox 44"/>
          <p:cNvSpPr txBox="1"/>
          <p:nvPr/>
        </p:nvSpPr>
        <p:spPr>
          <a:xfrm>
            <a:off x="585551" y="6647897"/>
            <a:ext cx="8325144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처음에는 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securityconfig.java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수정하기에 </a:t>
            </a:r>
            <a:r>
              <a:rPr lang="ko-KR" altLang="en-US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복잡할거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같아 로그인 계정을 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buyer, seller, admin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타입 별로 분리를 했고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각각의 개인 정보를 해당 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detail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테이블에 넣었습니다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. 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그래서 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controller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별로 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lang="en-US" altLang="ko-KR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api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/v1/admin, /</a:t>
            </a:r>
            <a:r>
              <a:rPr lang="en-US" altLang="ko-KR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api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/v1/buyer, /</a:t>
            </a:r>
            <a:r>
              <a:rPr lang="en-US" altLang="ko-KR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api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/v1/seller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식으로 각 권한을 설정하기가 용이 했으나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, user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테이블로 통합하고 역할 별로 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detail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테이블을 따로 </a:t>
            </a:r>
            <a:r>
              <a:rPr lang="ko-KR" altLang="en-US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설정하는게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낫지 않았을까 하는 복잡한 생각이 남기도 했습니다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</a:rPr>
              <a:t>.</a:t>
            </a:r>
            <a:endParaRPr lang="ko-KR" altLang="en-US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585551" y="4059179"/>
            <a:ext cx="8325144" cy="83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해결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: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상품 테이블에 </a:t>
            </a:r>
            <a:r>
              <a:rPr lang="en-US" altLang="ko-KR"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likeCount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, </a:t>
            </a:r>
            <a:r>
              <a:rPr lang="en-US" altLang="ko-KR"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averageRating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컬럼을 추가해 값 변동 있을 때 마다 실시간으로 변동 시켜 해결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  <a:cs typeface="+mj-cs"/>
              <a:sym typeface="Helvetica"/>
            </a:endParaRPr>
          </a:p>
        </p:txBody>
      </p:sp>
      <p:sp>
        <p:nvSpPr>
          <p:cNvPr id="18" name="TextBox 43"/>
          <p:cNvSpPr txBox="1"/>
          <p:nvPr/>
        </p:nvSpPr>
        <p:spPr>
          <a:xfrm>
            <a:off x="9856443" y="3631012"/>
            <a:ext cx="8156446" cy="2130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해결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: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지불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배송 중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배송 완료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취소 상태 중 </a:t>
            </a:r>
            <a:r>
              <a:rPr lang="en-US" altLang="ko-KR" dirty="0" err="1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order_detail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 에서 취소가 하나라도 있으면 취소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모두가 배송 </a:t>
            </a:r>
            <a:r>
              <a:rPr lang="ko-KR" altLang="en-US" dirty="0" err="1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완료면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 배송 완료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이외에 지불이 하나라도 있으면 지불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배송 중 과 배송 완료가 있다면 배송 중이 뜨게 했습니다</a:t>
            </a:r>
            <a:r>
              <a:rPr lang="en-US" altLang="ko-KR" dirty="0">
                <a:latin typeface="굴림" panose="020B0600000101010101" pitchFamily="50" charset="-127"/>
                <a:ea typeface="Apple SD Gothic Neo" panose="02000300000000000000" pitchFamily="2" charset="-127"/>
                <a:sym typeface="Helvetica"/>
              </a:rPr>
              <a:t>.</a:t>
            </a:r>
            <a:endParaRPr lang="ko-KR" altLang="en-US" dirty="0">
              <a:latin typeface="굴림" panose="020B0600000101010101" pitchFamily="50" charset="-127"/>
              <a:ea typeface="Apple SD Gothic Neo" panose="02000300000000000000" pitchFamily="2" charset="-127"/>
              <a:sym typeface="Helvetica"/>
            </a:endParaRPr>
          </a:p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endParaRPr lang="en-US" altLang="ko-KR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60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시현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회고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61" name="TextBox 4"/>
          <p:cNvSpPr txBox="1"/>
          <p:nvPr/>
        </p:nvSpPr>
        <p:spPr>
          <a:xfrm>
            <a:off x="952499" y="360851"/>
            <a:ext cx="11549348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회고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-</a:t>
            </a:r>
            <a:r>
              <a:rPr lang="ko-KR" altLang="en-US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프론트앤드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62" name="모서리가 둥근 직사각형 8"/>
          <p:cNvSpPr/>
          <p:nvPr/>
        </p:nvSpPr>
        <p:spPr>
          <a:xfrm>
            <a:off x="321726" y="2002377"/>
            <a:ext cx="8852794" cy="321340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92100" dist="38100" dir="2700000" rotWithShape="0">
              <a:srgbClr val="000000">
                <a:alpha val="13000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63" name="TextBox 9"/>
          <p:cNvSpPr txBox="1"/>
          <p:nvPr/>
        </p:nvSpPr>
        <p:spPr>
          <a:xfrm>
            <a:off x="896648" y="2976657"/>
            <a:ext cx="5830525" cy="1277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컴포넌트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구조화로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유지보수성과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확장성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확보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  <a:cs typeface="+mj-cs"/>
              <a:sym typeface="Helvetica"/>
            </a:endParaRPr>
          </a:p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리렌더링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최소화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성능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최적화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  <a:cs typeface="+mj-cs"/>
              <a:sym typeface="Helvetica"/>
            </a:endParaRPr>
          </a:p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반응형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&amp;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사용자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경험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개선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  <a:cs typeface="+mj-cs"/>
              <a:sym typeface="Helvetica"/>
            </a:endParaRPr>
          </a:p>
        </p:txBody>
      </p:sp>
      <p:sp>
        <p:nvSpPr>
          <p:cNvPr id="1064" name="모서리가 둥근 직사각형 11"/>
          <p:cNvSpPr/>
          <p:nvPr/>
        </p:nvSpPr>
        <p:spPr>
          <a:xfrm>
            <a:off x="9590354" y="2002377"/>
            <a:ext cx="8422535" cy="321340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92100" dist="38100" dir="2700000" rotWithShape="0">
              <a:srgbClr val="000000">
                <a:alpha val="13000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65" name="모서리가 둥근 직사각형 13"/>
          <p:cNvSpPr/>
          <p:nvPr/>
        </p:nvSpPr>
        <p:spPr>
          <a:xfrm>
            <a:off x="304800" y="5561141"/>
            <a:ext cx="8886646" cy="441002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92100" dist="38100" dir="2700000" rotWithShape="0">
              <a:srgbClr val="000000">
                <a:alpha val="13000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66" name="모서리가 둥근 직사각형 16"/>
          <p:cNvSpPr/>
          <p:nvPr/>
        </p:nvSpPr>
        <p:spPr>
          <a:xfrm>
            <a:off x="9590354" y="5561141"/>
            <a:ext cx="8422535" cy="441002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92100" dist="38100" dir="2700000" rotWithShape="0">
              <a:srgbClr val="000000">
                <a:alpha val="13000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67" name="TextBox 9"/>
          <p:cNvSpPr txBox="1"/>
          <p:nvPr/>
        </p:nvSpPr>
        <p:spPr>
          <a:xfrm>
            <a:off x="10243930" y="6394044"/>
            <a:ext cx="7241617" cy="3436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공통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검색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필터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로직을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서비스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커스텀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훅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단위로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분리하여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재사용성과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유지보수성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확보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React Query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쿼리키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캐싱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전략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재설계로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데이터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일관성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성능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개선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UI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특성에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맞는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반응형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고정형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전략을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사전에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정의하여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리소스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낭비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예방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추가를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고려한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초기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단계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강화를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통한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변경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비용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최소화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68" name="TextBox 36"/>
          <p:cNvSpPr txBox="1"/>
          <p:nvPr/>
        </p:nvSpPr>
        <p:spPr>
          <a:xfrm>
            <a:off x="1541313" y="2194943"/>
            <a:ext cx="5830525" cy="401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3400"/>
              </a:lnSpc>
              <a:defRPr sz="2400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1단계: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초기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목표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69" name="TextBox 38"/>
          <p:cNvSpPr txBox="1"/>
          <p:nvPr/>
        </p:nvSpPr>
        <p:spPr>
          <a:xfrm>
            <a:off x="10392172" y="2129788"/>
            <a:ext cx="6818898" cy="401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3400"/>
              </a:lnSpc>
              <a:defRPr sz="2400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2단계: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실제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결과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70" name="TextBox 39"/>
          <p:cNvSpPr txBox="1"/>
          <p:nvPr/>
        </p:nvSpPr>
        <p:spPr>
          <a:xfrm>
            <a:off x="1150801" y="5825352"/>
            <a:ext cx="7194644" cy="401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3400"/>
              </a:lnSpc>
              <a:defRPr sz="2400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3단계: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차이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발생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원인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71" name="TextBox 40"/>
          <p:cNvSpPr txBox="1"/>
          <p:nvPr/>
        </p:nvSpPr>
        <p:spPr>
          <a:xfrm>
            <a:off x="10505303" y="5825352"/>
            <a:ext cx="6592636" cy="401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3400"/>
              </a:lnSpc>
              <a:defRPr sz="2400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4단계: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개선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목표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72" name="TextBox 43"/>
          <p:cNvSpPr txBox="1"/>
          <p:nvPr/>
        </p:nvSpPr>
        <p:spPr>
          <a:xfrm>
            <a:off x="10243930" y="2760758"/>
            <a:ext cx="7091571" cy="2140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UI/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기능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단위로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모듈화된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컴포넌트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중복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제거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. BUT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일부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기능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분리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미흡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  <a:cs typeface="+mj-cs"/>
              <a:sym typeface="Helvetica"/>
            </a:endParaRPr>
          </a:p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Zustand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+ React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Query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상태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관리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분리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렌더링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제어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. BUT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캐싱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처리에서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동작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미흡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  <a:cs typeface="+mj-cs"/>
              <a:sym typeface="Helvetica"/>
            </a:endParaRPr>
          </a:p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반응형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시도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. BUT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고정형으로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변경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73" name="TextBox 44"/>
          <p:cNvSpPr txBox="1"/>
          <p:nvPr/>
        </p:nvSpPr>
        <p:spPr>
          <a:xfrm>
            <a:off x="711116" y="6484746"/>
            <a:ext cx="8247352" cy="342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초기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단계에서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필터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결과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재검색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기능을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고려하지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않아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동일한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로직이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여러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컴포넌트에서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중복되었음에도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공통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컴포넌트화하지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못함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.</a:t>
            </a:r>
          </a:p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React Query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사용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과정에서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쿼리키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설계에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대한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이해가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부족해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캐싱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및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데이터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동기화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처리에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반복적인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문제가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발생함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.</a:t>
            </a:r>
          </a:p>
          <a:p>
            <a:pPr marL="342900" indent="-342900">
              <a:lnSpc>
                <a:spcPts val="3400"/>
              </a:lnSpc>
              <a:buSzPct val="100000"/>
              <a:buFont typeface="Arial"/>
              <a:buChar char="•"/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화면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구성이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테이블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형태로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확장될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가능성을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충분히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고려하지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못하고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반응형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UI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우선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적용했다가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개발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효율과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유지보수를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위해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고정형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UI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방향을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전환함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.</a:t>
            </a:r>
          </a:p>
          <a:p>
            <a:pPr algn="ctr">
              <a:lnSpc>
                <a:spcPts val="3400"/>
              </a:lnSpc>
              <a:defRPr>
                <a:solidFill>
                  <a:schemeClr val="accent5"/>
                </a:solidFill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→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설계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부족에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의해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발생한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이슈로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  <a:cs typeface="+mj-cs"/>
                <a:sym typeface="Helvetica"/>
              </a:rPr>
              <a:t>판단됨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B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Freeform 3"/>
          <p:cNvSpPr/>
          <p:nvPr/>
        </p:nvSpPr>
        <p:spPr>
          <a:xfrm>
            <a:off x="4999327" y="5623500"/>
            <a:ext cx="8289322" cy="190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51" name="TextBox 4"/>
          <p:cNvSpPr txBox="1"/>
          <p:nvPr/>
        </p:nvSpPr>
        <p:spPr>
          <a:xfrm>
            <a:off x="6376491" y="4663500"/>
            <a:ext cx="7416800" cy="1443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lang="en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https://ourshop.monster/</a:t>
            </a:r>
            <a:endParaRPr lang="en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5C183-4DA0-BF40-6C03-6ECC3B2084B1}"/>
              </a:ext>
            </a:extLst>
          </p:cNvPr>
          <p:cNvSpPr txBox="1"/>
          <p:nvPr/>
        </p:nvSpPr>
        <p:spPr>
          <a:xfrm>
            <a:off x="7763917" y="3100446"/>
            <a:ext cx="3899828" cy="1363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12500"/>
              </a:lnSpc>
              <a:defRPr sz="6000" b="1" spc="-484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lang="ko-KR" altLang="en-US"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시현 링크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6A9D90E3-1C9C-B0DF-9E94-80E649F92CC5}"/>
              </a:ext>
            </a:extLst>
          </p:cNvPr>
          <p:cNvSpPr/>
          <p:nvPr/>
        </p:nvSpPr>
        <p:spPr>
          <a:xfrm>
            <a:off x="4999327" y="7067357"/>
            <a:ext cx="8289322" cy="190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D0C5EB81-2D53-DF36-4850-97C6E61A371E}"/>
              </a:ext>
            </a:extLst>
          </p:cNvPr>
          <p:cNvSpPr txBox="1"/>
          <p:nvPr/>
        </p:nvSpPr>
        <p:spPr>
          <a:xfrm>
            <a:off x="6376492" y="6078957"/>
            <a:ext cx="6912158" cy="659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lang="en" sz="3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https://github.com/LuReich/shoppingMall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B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TextBox 2"/>
          <p:cNvSpPr txBox="1"/>
          <p:nvPr/>
        </p:nvSpPr>
        <p:spPr>
          <a:xfrm>
            <a:off x="666749" y="475487"/>
            <a:ext cx="1642430" cy="33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100">
                <a:solidFill>
                  <a:srgbClr val="EDE4CD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KoreaIT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78" name="TextBox 3"/>
          <p:cNvSpPr txBox="1"/>
          <p:nvPr/>
        </p:nvSpPr>
        <p:spPr>
          <a:xfrm>
            <a:off x="15238818" y="475487"/>
            <a:ext cx="2383093" cy="345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100">
                <a:solidFill>
                  <a:srgbClr val="EDE4CD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3조</a:t>
            </a:r>
          </a:p>
        </p:txBody>
      </p:sp>
      <p:sp>
        <p:nvSpPr>
          <p:cNvPr id="1079" name="TextBox 4"/>
          <p:cNvSpPr txBox="1"/>
          <p:nvPr/>
        </p:nvSpPr>
        <p:spPr>
          <a:xfrm>
            <a:off x="6146767" y="520382"/>
            <a:ext cx="5008262" cy="321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sz="2100" spc="-21">
                <a:solidFill>
                  <a:srgbClr val="EDE4CD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Presentation</a:t>
            </a:r>
          </a:p>
        </p:txBody>
      </p:sp>
      <p:sp>
        <p:nvSpPr>
          <p:cNvPr id="1081" name="TextBox 6"/>
          <p:cNvSpPr txBox="1"/>
          <p:nvPr/>
        </p:nvSpPr>
        <p:spPr>
          <a:xfrm>
            <a:off x="5987741" y="8410809"/>
            <a:ext cx="5994441" cy="391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300"/>
              </a:lnSpc>
              <a:defRPr sz="2400" spc="559">
                <a:solidFill>
                  <a:srgbClr val="EDE4CD"/>
                </a:solidFill>
                <a:latin typeface="Nanum Square Light"/>
                <a:ea typeface="Nanum Square Light"/>
                <a:cs typeface="Nanum Square Light"/>
                <a:sym typeface="Nanum Square Light"/>
              </a:defRPr>
            </a:lvl1pPr>
          </a:lstStyle>
          <a:p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남현우,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</a:t>
            </a:r>
            <a:r>
              <a:rPr lang="en-US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OO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082" name="Freeform 8"/>
          <p:cNvSpPr/>
          <p:nvPr/>
        </p:nvSpPr>
        <p:spPr>
          <a:xfrm>
            <a:off x="4402679" y="5558351"/>
            <a:ext cx="9482616" cy="190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A088D98-BCE5-6A37-2F2A-5AFFD0308639}"/>
              </a:ext>
            </a:extLst>
          </p:cNvPr>
          <p:cNvSpPr txBox="1"/>
          <p:nvPr/>
        </p:nvSpPr>
        <p:spPr>
          <a:xfrm>
            <a:off x="7406108" y="4012106"/>
            <a:ext cx="3899828" cy="1363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12500"/>
              </a:lnSpc>
              <a:defRPr sz="6000" b="1" spc="-484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lang="ko-KR" altLang="en-US"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감사합니다</a:t>
            </a:r>
            <a:r>
              <a:rPr lang="en-US" altLang="ko-KR"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.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29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기획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30" name="TextBox 4"/>
          <p:cNvSpPr txBox="1"/>
          <p:nvPr/>
        </p:nvSpPr>
        <p:spPr>
          <a:xfrm>
            <a:off x="952500" y="360851"/>
            <a:ext cx="3315474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b="1" spc="-58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주제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31" name="TextBox 7"/>
          <p:cNvSpPr txBox="1"/>
          <p:nvPr/>
        </p:nvSpPr>
        <p:spPr>
          <a:xfrm>
            <a:off x="11277603" y="2903034"/>
            <a:ext cx="2286001" cy="1363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2500"/>
              </a:lnSpc>
              <a:defRPr sz="6000" b="1" spc="-484">
                <a:solidFill>
                  <a:srgbClr val="13B4C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우리샵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32" name="TextBox 8"/>
          <p:cNvSpPr txBox="1"/>
          <p:nvPr/>
        </p:nvSpPr>
        <p:spPr>
          <a:xfrm>
            <a:off x="11277603" y="5931918"/>
            <a:ext cx="6476997" cy="88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700"/>
              </a:lnSpc>
              <a:defRPr sz="24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??뭡" panose="02030600000101010101" pitchFamily="18" charset="-127"/>
              </a:rPr>
              <a:t>단순한</a:t>
            </a:r>
            <a:r>
              <a:rPr dirty="0">
                <a:latin typeface="굴림" panose="020B0600000101010101" pitchFamily="50" charset="-127"/>
                <a:ea typeface="??뭡" panose="02030600000101010101" pitchFamily="18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??뭡" panose="02030600000101010101" pitchFamily="18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??뭡" panose="02030600000101010101" pitchFamily="18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??뭡" panose="02030600000101010101" pitchFamily="18" charset="-127"/>
              </a:rPr>
              <a:t>나열을</a:t>
            </a:r>
            <a:r>
              <a:rPr dirty="0">
                <a:latin typeface="굴림" panose="020B0600000101010101" pitchFamily="50" charset="-127"/>
                <a:ea typeface="??뭡" panose="02030600000101010101" pitchFamily="18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??뭡" panose="02030600000101010101" pitchFamily="18" charset="-127"/>
              </a:rPr>
              <a:t>넘어</a:t>
            </a:r>
            <a:r>
              <a:rPr dirty="0">
                <a:latin typeface="굴림" panose="020B0600000101010101" pitchFamily="50" charset="-127"/>
                <a:ea typeface="??뭡" panose="02030600000101010101" pitchFamily="18" charset="-127"/>
              </a:rPr>
              <a:t>, </a:t>
            </a:r>
          </a:p>
          <a:p>
            <a:pPr>
              <a:lnSpc>
                <a:spcPts val="3700"/>
              </a:lnSpc>
              <a:defRPr sz="24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??뭡" panose="02030600000101010101" pitchFamily="18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??뭡" panose="02030600000101010101" pitchFamily="18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??뭡" panose="02030600000101010101" pitchFamily="18" charset="-127"/>
              </a:rPr>
              <a:t>정보와</a:t>
            </a:r>
            <a:r>
              <a:rPr dirty="0">
                <a:latin typeface="굴림" panose="020B0600000101010101" pitchFamily="50" charset="-127"/>
                <a:ea typeface="??뭡" panose="02030600000101010101" pitchFamily="18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??뭡" panose="02030600000101010101" pitchFamily="18" charset="-127"/>
              </a:rPr>
              <a:t>추천을</a:t>
            </a:r>
            <a:r>
              <a:rPr dirty="0">
                <a:latin typeface="굴림" panose="020B0600000101010101" pitchFamily="50" charset="-127"/>
                <a:ea typeface="??뭡" panose="02030600000101010101" pitchFamily="18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??뭡" panose="02030600000101010101" pitchFamily="18" charset="-127"/>
              </a:rPr>
              <a:t>통한</a:t>
            </a:r>
            <a:r>
              <a:rPr dirty="0">
                <a:latin typeface="굴림" panose="020B0600000101010101" pitchFamily="50" charset="-127"/>
                <a:ea typeface="??뭡" panose="02030600000101010101" pitchFamily="18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??뭡" panose="02030600000101010101" pitchFamily="18" charset="-127"/>
              </a:rPr>
              <a:t>새로운</a:t>
            </a:r>
            <a:r>
              <a:rPr dirty="0">
                <a:latin typeface="굴림" panose="020B0600000101010101" pitchFamily="50" charset="-127"/>
                <a:ea typeface="??뭡" panose="02030600000101010101" pitchFamily="18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??뭡" panose="02030600000101010101" pitchFamily="18" charset="-127"/>
              </a:rPr>
              <a:t>도소매</a:t>
            </a:r>
            <a:r>
              <a:rPr dirty="0">
                <a:latin typeface="굴림" panose="020B0600000101010101" pitchFamily="50" charset="-127"/>
                <a:ea typeface="??뭡" panose="02030600000101010101" pitchFamily="18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??뭡" panose="02030600000101010101" pitchFamily="18" charset="-127"/>
              </a:rPr>
              <a:t>생태계</a:t>
            </a:r>
            <a:endParaRPr dirty="0">
              <a:latin typeface="굴림" panose="020B0600000101010101" pitchFamily="50" charset="-127"/>
              <a:ea typeface="??뭡" panose="02030600000101010101" pitchFamily="18" charset="-127"/>
            </a:endParaRPr>
          </a:p>
        </p:txBody>
      </p:sp>
      <p:sp>
        <p:nvSpPr>
          <p:cNvPr id="133" name="TextBox 9"/>
          <p:cNvSpPr txBox="1"/>
          <p:nvPr/>
        </p:nvSpPr>
        <p:spPr>
          <a:xfrm>
            <a:off x="11277603" y="5196626"/>
            <a:ext cx="6476997" cy="414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700"/>
              </a:lnSpc>
              <a:defRPr sz="2700" b="1">
                <a:solidFill>
                  <a:srgbClr val="13B4C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>
                <a:latin typeface="굴림" panose="020B0600000101010101" pitchFamily="50" charset="-127"/>
                <a:ea typeface="??뭡" panose="02030600000101010101" pitchFamily="18" charset="-127"/>
              </a:rPr>
              <a:t>C2C </a:t>
            </a:r>
            <a:r>
              <a:rPr b="0" dirty="0" err="1">
                <a:latin typeface="굴림" panose="020B0600000101010101" pitchFamily="50" charset="-127"/>
                <a:ea typeface="??뭡" panose="02030600000101010101" pitchFamily="18" charset="-127"/>
              </a:rPr>
              <a:t>기반</a:t>
            </a:r>
            <a:r>
              <a:rPr b="0" dirty="0">
                <a:latin typeface="굴림" panose="020B0600000101010101" pitchFamily="50" charset="-127"/>
                <a:ea typeface="??뭡" panose="02030600000101010101" pitchFamily="18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??뭡" panose="02030600000101010101" pitchFamily="18" charset="-127"/>
              </a:rPr>
              <a:t>도소매업</a:t>
            </a:r>
            <a:r>
              <a:rPr b="0" dirty="0">
                <a:latin typeface="굴림" panose="020B0600000101010101" pitchFamily="50" charset="-127"/>
                <a:ea typeface="??뭡" panose="02030600000101010101" pitchFamily="18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??뭡" panose="02030600000101010101" pitchFamily="18" charset="-127"/>
              </a:rPr>
              <a:t>플랫폼</a:t>
            </a:r>
            <a:endParaRPr b="0" dirty="0">
              <a:latin typeface="굴림" panose="020B0600000101010101" pitchFamily="50" charset="-127"/>
              <a:ea typeface="??뭡" panose="02030600000101010101" pitchFamily="18" charset="-127"/>
            </a:endParaRPr>
          </a:p>
        </p:txBody>
      </p:sp>
      <p:pic>
        <p:nvPicPr>
          <p:cNvPr id="134" name="그림 10" descr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911317"/>
            <a:ext cx="9007162" cy="4975384"/>
          </a:xfrm>
          <a:prstGeom prst="rect">
            <a:avLst/>
          </a:prstGeom>
          <a:ln w="12700">
            <a:miter lim="400000"/>
          </a:ln>
          <a:effectLst>
            <a:outerShdw blurRad="330200" dist="38100" dir="27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39" name="Freeform 4"/>
          <p:cNvSpPr/>
          <p:nvPr/>
        </p:nvSpPr>
        <p:spPr>
          <a:xfrm>
            <a:off x="1372642" y="2628900"/>
            <a:ext cx="6857048" cy="647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600"/>
                </a:moveTo>
                <a:cubicBezTo>
                  <a:pt x="0" y="1612"/>
                  <a:pt x="1522" y="0"/>
                  <a:pt x="3401" y="0"/>
                </a:cubicBezTo>
                <a:lnTo>
                  <a:pt x="18199" y="0"/>
                </a:lnTo>
                <a:cubicBezTo>
                  <a:pt x="20077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078" y="21600"/>
                  <a:pt x="18199" y="21600"/>
                </a:cubicBezTo>
                <a:lnTo>
                  <a:pt x="3401" y="21600"/>
                </a:lnTo>
                <a:cubicBezTo>
                  <a:pt x="1522" y="21600"/>
                  <a:pt x="0" y="19988"/>
                  <a:pt x="0" y="18000"/>
                </a:cubicBez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40" name="TextBox 6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기획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41" name="TextBox 7"/>
          <p:cNvSpPr txBox="1"/>
          <p:nvPr/>
        </p:nvSpPr>
        <p:spPr>
          <a:xfrm>
            <a:off x="952500" y="360851"/>
            <a:ext cx="3315474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배경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42" name="TextBox 8"/>
          <p:cNvSpPr txBox="1"/>
          <p:nvPr/>
        </p:nvSpPr>
        <p:spPr>
          <a:xfrm>
            <a:off x="9421503" y="6897636"/>
            <a:ext cx="7395505" cy="42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3700"/>
              </a:lnSpc>
              <a:defRPr sz="2700" b="1">
                <a:solidFill>
                  <a:srgbClr val="13B4C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“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소상공인·자영업자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온라인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진입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필요성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증가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”</a:t>
            </a:r>
          </a:p>
        </p:txBody>
      </p:sp>
      <p:sp>
        <p:nvSpPr>
          <p:cNvPr id="143" name="TextBox 9"/>
          <p:cNvSpPr txBox="1"/>
          <p:nvPr/>
        </p:nvSpPr>
        <p:spPr>
          <a:xfrm>
            <a:off x="9444832" y="3209717"/>
            <a:ext cx="7890669" cy="2712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300"/>
              </a:lnSpc>
              <a:defRPr sz="24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오프라인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중심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도·소매업은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임대료·인건비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부담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4300"/>
              </a:lnSpc>
              <a:defRPr sz="2400" b="1">
                <a:solidFill>
                  <a:srgbClr val="006BC1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→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 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??뭡" panose="02030600000101010101" pitchFamily="18" charset="-127"/>
                <a:cs typeface="Nanum Square"/>
                <a:sym typeface="Nanum Square"/>
              </a:rPr>
              <a:t>온라인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/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모바일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 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거래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 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비중이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 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소매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 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판매의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 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</a:rPr>
              <a:t>약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</a:rPr>
              <a:t> 30% 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</a:rPr>
              <a:t>차지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</a:p>
          <a:p>
            <a:pPr>
              <a:lnSpc>
                <a:spcPts val="4300"/>
              </a:lnSpc>
              <a:defRPr sz="2400" b="1"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endParaRPr dirty="0">
              <a:solidFill>
                <a:srgbClr val="000000"/>
              </a:solidFill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4300"/>
              </a:lnSpc>
              <a:defRPr sz="24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하지만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소규모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온라인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입점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/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홍보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역량이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부족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4300"/>
              </a:lnSpc>
              <a:defRPr sz="2400" b="1">
                <a:solidFill>
                  <a:srgbClr val="006BC1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→ 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</a:rPr>
              <a:t>“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</a:rPr>
              <a:t>단위의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</a:rPr>
              <a:t>온라인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</a:rPr>
              <a:t>플랫폼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” 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의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 </a:t>
            </a:r>
            <a:r>
              <a:rPr dirty="0" err="1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필요성</a:t>
            </a:r>
            <a:r>
              <a:rPr dirty="0">
                <a:solidFill>
                  <a:srgbClr val="000000"/>
                </a:solidFill>
                <a:latin typeface="굴림" panose="020B0600000101010101" pitchFamily="50" charset="-127"/>
                <a:ea typeface="Apple SD Gothic Neo" panose="02000300000000000000" pitchFamily="2" charset="-127"/>
                <a:cs typeface="Nanum Square"/>
                <a:sym typeface="Nanum Square"/>
              </a:rPr>
              <a:t> ↑</a:t>
            </a:r>
          </a:p>
        </p:txBody>
      </p:sp>
      <p:sp>
        <p:nvSpPr>
          <p:cNvPr id="144" name="TextBox 10"/>
          <p:cNvSpPr txBox="1"/>
          <p:nvPr/>
        </p:nvSpPr>
        <p:spPr>
          <a:xfrm>
            <a:off x="2573545" y="3209717"/>
            <a:ext cx="4455152" cy="478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300"/>
              </a:lnSpc>
              <a:defRPr sz="2400" b="1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도소매업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온오프라인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거래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비중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145" name="차트 11"/>
          <p:cNvGraphicFramePr/>
          <p:nvPr>
            <p:extLst>
              <p:ext uri="{D42A27DB-BD31-4B8C-83A1-F6EECF244321}">
                <p14:modId xmlns:p14="http://schemas.microsoft.com/office/powerpoint/2010/main" val="1175213963"/>
              </p:ext>
            </p:extLst>
          </p:nvPr>
        </p:nvGraphicFramePr>
        <p:xfrm>
          <a:off x="2266195" y="3752994"/>
          <a:ext cx="4597401" cy="5099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6" name="TextBox 12"/>
          <p:cNvSpPr txBox="1"/>
          <p:nvPr/>
        </p:nvSpPr>
        <p:spPr>
          <a:xfrm>
            <a:off x="3185032" y="4814635"/>
            <a:ext cx="10105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17.3%</a:t>
            </a:r>
          </a:p>
        </p:txBody>
      </p:sp>
      <p:sp>
        <p:nvSpPr>
          <p:cNvPr id="147" name="TextBox 14"/>
          <p:cNvSpPr txBox="1"/>
          <p:nvPr/>
        </p:nvSpPr>
        <p:spPr>
          <a:xfrm>
            <a:off x="5498555" y="4958834"/>
            <a:ext cx="7475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30%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reeform 12"/>
          <p:cNvSpPr/>
          <p:nvPr/>
        </p:nvSpPr>
        <p:spPr>
          <a:xfrm>
            <a:off x="1478188" y="5533752"/>
            <a:ext cx="8699481" cy="1794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00" y="0"/>
                </a:moveTo>
                <a:cubicBezTo>
                  <a:pt x="20615" y="0"/>
                  <a:pt x="21600" y="4835"/>
                  <a:pt x="21600" y="10800"/>
                </a:cubicBezTo>
                <a:cubicBezTo>
                  <a:pt x="21600" y="16765"/>
                  <a:pt x="20615" y="21600"/>
                  <a:pt x="19400" y="21600"/>
                </a:cubicBezTo>
                <a:lnTo>
                  <a:pt x="2200" y="21600"/>
                </a:lnTo>
                <a:cubicBezTo>
                  <a:pt x="985" y="21600"/>
                  <a:pt x="0" y="16765"/>
                  <a:pt x="0" y="10800"/>
                </a:cubicBezTo>
                <a:cubicBezTo>
                  <a:pt x="0" y="4835"/>
                  <a:pt x="985" y="0"/>
                  <a:pt x="2200" y="0"/>
                </a:cubicBez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50" name="Freeform 12"/>
          <p:cNvSpPr/>
          <p:nvPr/>
        </p:nvSpPr>
        <p:spPr>
          <a:xfrm>
            <a:off x="1465049" y="2405426"/>
            <a:ext cx="7900914" cy="1794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00" y="0"/>
                </a:moveTo>
                <a:cubicBezTo>
                  <a:pt x="20615" y="0"/>
                  <a:pt x="21600" y="4835"/>
                  <a:pt x="21600" y="10800"/>
                </a:cubicBezTo>
                <a:cubicBezTo>
                  <a:pt x="21600" y="16765"/>
                  <a:pt x="20615" y="21600"/>
                  <a:pt x="19400" y="21600"/>
                </a:cubicBezTo>
                <a:lnTo>
                  <a:pt x="2200" y="21600"/>
                </a:lnTo>
                <a:cubicBezTo>
                  <a:pt x="985" y="21600"/>
                  <a:pt x="0" y="16765"/>
                  <a:pt x="0" y="10800"/>
                </a:cubicBezTo>
                <a:cubicBezTo>
                  <a:pt x="0" y="4835"/>
                  <a:pt x="985" y="0"/>
                  <a:pt x="2200" y="0"/>
                </a:cubicBez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51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52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기획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53" name="TextBox 4"/>
          <p:cNvSpPr txBox="1"/>
          <p:nvPr/>
        </p:nvSpPr>
        <p:spPr>
          <a:xfrm>
            <a:off x="952500" y="360851"/>
            <a:ext cx="3315474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배경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54" name="TextBox 5"/>
          <p:cNvSpPr txBox="1"/>
          <p:nvPr/>
        </p:nvSpPr>
        <p:spPr>
          <a:xfrm>
            <a:off x="4823281" y="8269565"/>
            <a:ext cx="9714354" cy="42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3700"/>
              </a:lnSpc>
              <a:defRPr sz="2700" b="1">
                <a:solidFill>
                  <a:srgbClr val="13B4C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pP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“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단위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열람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 +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시스템에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대한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니즈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증가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”</a:t>
            </a:r>
          </a:p>
        </p:txBody>
      </p:sp>
      <p:sp>
        <p:nvSpPr>
          <p:cNvPr id="155" name="TextBox 9"/>
          <p:cNvSpPr txBox="1"/>
          <p:nvPr/>
        </p:nvSpPr>
        <p:spPr>
          <a:xfrm>
            <a:off x="2746891" y="2725524"/>
            <a:ext cx="4455152" cy="39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000" b="1">
                <a:solidFill>
                  <a:srgbClr val="13B4C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신뢰하기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어려운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56" name="TextBox 10"/>
          <p:cNvSpPr txBox="1"/>
          <p:nvPr/>
        </p:nvSpPr>
        <p:spPr>
          <a:xfrm>
            <a:off x="2725121" y="3358662"/>
            <a:ext cx="6313746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1900"/>
              </a:lnSpc>
              <a:defRPr sz="2000" i="1"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i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단순</a:t>
            </a:r>
            <a:r>
              <a:rPr i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i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상품보다</a:t>
            </a:r>
            <a:r>
              <a:rPr i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“</a:t>
            </a:r>
            <a:r>
              <a:rPr i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믿을</a:t>
            </a:r>
            <a:r>
              <a:rPr i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i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수</a:t>
            </a:r>
            <a:r>
              <a:rPr i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i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있는</a:t>
            </a:r>
            <a:r>
              <a:rPr i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i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i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” </a:t>
            </a:r>
            <a:r>
              <a:rPr i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인지</a:t>
            </a:r>
            <a:r>
              <a:rPr i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i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알고</a:t>
            </a:r>
            <a:r>
              <a:rPr i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i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싶어요</a:t>
            </a:r>
            <a:r>
              <a:rPr i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157" name="Freeform 12"/>
          <p:cNvSpPr/>
          <p:nvPr/>
        </p:nvSpPr>
        <p:spPr>
          <a:xfrm>
            <a:off x="9365963" y="3805756"/>
            <a:ext cx="8166663" cy="1794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00" y="0"/>
                </a:moveTo>
                <a:cubicBezTo>
                  <a:pt x="20615" y="0"/>
                  <a:pt x="21600" y="4835"/>
                  <a:pt x="21600" y="10800"/>
                </a:cubicBezTo>
                <a:cubicBezTo>
                  <a:pt x="21600" y="16765"/>
                  <a:pt x="20615" y="21600"/>
                  <a:pt x="19400" y="21600"/>
                </a:cubicBezTo>
                <a:lnTo>
                  <a:pt x="2200" y="21600"/>
                </a:lnTo>
                <a:cubicBezTo>
                  <a:pt x="985" y="21600"/>
                  <a:pt x="0" y="16765"/>
                  <a:pt x="0" y="10800"/>
                </a:cubicBezTo>
                <a:cubicBezTo>
                  <a:pt x="0" y="4835"/>
                  <a:pt x="985" y="0"/>
                  <a:pt x="2200" y="0"/>
                </a:cubicBez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58" name="TextBox 14"/>
          <p:cNvSpPr txBox="1"/>
          <p:nvPr/>
        </p:nvSpPr>
        <p:spPr>
          <a:xfrm>
            <a:off x="10772535" y="4000041"/>
            <a:ext cx="4455151" cy="39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000" b="1">
                <a:solidFill>
                  <a:srgbClr val="13B4C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큐레이션에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대한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니즈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59" name="TextBox 15"/>
          <p:cNvSpPr txBox="1"/>
          <p:nvPr/>
        </p:nvSpPr>
        <p:spPr>
          <a:xfrm>
            <a:off x="10772534" y="4518755"/>
            <a:ext cx="6296266" cy="682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2800"/>
              </a:lnSpc>
              <a:defRPr sz="2000" i="1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타플랫폼은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나열과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가격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비교가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중심이라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,</a:t>
            </a:r>
          </a:p>
          <a:p>
            <a:pPr>
              <a:lnSpc>
                <a:spcPts val="2800"/>
              </a:lnSpc>
              <a:defRPr sz="2000" i="1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사용자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맞춤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있으면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좋을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것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같아요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160" name="TextBox 19"/>
          <p:cNvSpPr txBox="1"/>
          <p:nvPr/>
        </p:nvSpPr>
        <p:spPr>
          <a:xfrm>
            <a:off x="2652766" y="5718382"/>
            <a:ext cx="5682620" cy="39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3600"/>
              </a:lnSpc>
              <a:defRPr sz="2000" b="1">
                <a:solidFill>
                  <a:srgbClr val="13B4C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브랜드화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&amp;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지속적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관계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구축</a:t>
            </a:r>
            <a:r>
              <a:rPr lang="ko-KR" altLang="en-US"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에</a:t>
            </a:r>
            <a:r>
              <a:rPr lang="ko-KR" altLang="en-US"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대한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니즈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61" name="TextBox 20"/>
          <p:cNvSpPr txBox="1"/>
          <p:nvPr/>
        </p:nvSpPr>
        <p:spPr>
          <a:xfrm>
            <a:off x="2652766" y="6278777"/>
            <a:ext cx="7058630" cy="676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2800"/>
              </a:lnSpc>
              <a:defRPr i="1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단골을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만들고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싶은데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,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타플랫폼에서는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위주의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정보만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제공하니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2800"/>
              </a:lnSpc>
              <a:defRPr i="1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저희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고객간의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지속적인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관계를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구축하기에는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한계가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있어요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. </a:t>
            </a:r>
          </a:p>
        </p:txBody>
      </p:sp>
      <p:pic>
        <p:nvPicPr>
          <p:cNvPr id="3" name="그림 2" descr="스마일리, 미소, 이모티콘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80291B-5DCA-7C5B-49DE-587FB7829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66" y="2876534"/>
            <a:ext cx="675619" cy="675619"/>
          </a:xfrm>
          <a:prstGeom prst="rect">
            <a:avLst/>
          </a:prstGeom>
        </p:spPr>
      </p:pic>
      <p:pic>
        <p:nvPicPr>
          <p:cNvPr id="1026" name="Picture 2" descr="emoji-timeline">
            <a:extLst>
              <a:ext uri="{FF2B5EF4-FFF2-40B4-BE49-F238E27FC236}">
                <a16:creationId xmlns:a16="http://schemas.microsoft.com/office/drawing/2014/main" id="{82ADFA40-E330-4E5B-1EC2-8640E839A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448" y="4314000"/>
            <a:ext cx="716282" cy="71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oji-timeline">
            <a:extLst>
              <a:ext uri="{FF2B5EF4-FFF2-40B4-BE49-F238E27FC236}">
                <a16:creationId xmlns:a16="http://schemas.microsoft.com/office/drawing/2014/main" id="{869B31A7-2FD7-4811-B6D2-3E8F5007D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622" y="6036633"/>
            <a:ext cx="708663" cy="70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reeform 3"/>
          <p:cNvSpPr/>
          <p:nvPr/>
        </p:nvSpPr>
        <p:spPr>
          <a:xfrm>
            <a:off x="9407074" y="1738974"/>
            <a:ext cx="8880926" cy="8548027"/>
          </a:xfrm>
          <a:prstGeom prst="rect">
            <a:avLst/>
          </a:prstGeom>
          <a:solidFill>
            <a:srgbClr val="7EC9D6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66" name="Freeform 6"/>
          <p:cNvSpPr/>
          <p:nvPr/>
        </p:nvSpPr>
        <p:spPr>
          <a:xfrm>
            <a:off x="727713" y="6686430"/>
            <a:ext cx="7573818" cy="1794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00" y="0"/>
                </a:moveTo>
                <a:cubicBezTo>
                  <a:pt x="20615" y="0"/>
                  <a:pt x="21600" y="4835"/>
                  <a:pt x="21600" y="10800"/>
                </a:cubicBezTo>
                <a:cubicBezTo>
                  <a:pt x="21600" y="16765"/>
                  <a:pt x="20615" y="21600"/>
                  <a:pt x="19400" y="21600"/>
                </a:cubicBezTo>
                <a:lnTo>
                  <a:pt x="2200" y="21600"/>
                </a:lnTo>
                <a:cubicBezTo>
                  <a:pt x="985" y="21600"/>
                  <a:pt x="0" y="16765"/>
                  <a:pt x="0" y="10800"/>
                </a:cubicBezTo>
                <a:cubicBezTo>
                  <a:pt x="0" y="4835"/>
                  <a:pt x="985" y="0"/>
                  <a:pt x="2200" y="0"/>
                </a:cubicBez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67" name="Freeform 8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68" name="TextBox 9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기획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69" name="TextBox 10"/>
          <p:cNvSpPr txBox="1"/>
          <p:nvPr/>
        </p:nvSpPr>
        <p:spPr>
          <a:xfrm>
            <a:off x="952500" y="360851"/>
            <a:ext cx="3315474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차별점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70" name="Freeform 12"/>
          <p:cNvSpPr/>
          <p:nvPr/>
        </p:nvSpPr>
        <p:spPr>
          <a:xfrm>
            <a:off x="9929093" y="4315049"/>
            <a:ext cx="7573817" cy="1794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00" y="0"/>
                </a:moveTo>
                <a:cubicBezTo>
                  <a:pt x="20615" y="0"/>
                  <a:pt x="21600" y="4835"/>
                  <a:pt x="21600" y="10800"/>
                </a:cubicBezTo>
                <a:cubicBezTo>
                  <a:pt x="21600" y="16765"/>
                  <a:pt x="20615" y="21600"/>
                  <a:pt x="19400" y="21600"/>
                </a:cubicBezTo>
                <a:lnTo>
                  <a:pt x="2200" y="21600"/>
                </a:lnTo>
                <a:cubicBezTo>
                  <a:pt x="985" y="21600"/>
                  <a:pt x="0" y="16765"/>
                  <a:pt x="0" y="10800"/>
                </a:cubicBezTo>
                <a:cubicBezTo>
                  <a:pt x="0" y="4835"/>
                  <a:pt x="985" y="0"/>
                  <a:pt x="2200" y="0"/>
                </a:cubicBez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71" name="TextBox 14"/>
          <p:cNvSpPr txBox="1"/>
          <p:nvPr/>
        </p:nvSpPr>
        <p:spPr>
          <a:xfrm>
            <a:off x="11027805" y="4485382"/>
            <a:ext cx="4455152" cy="39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000" b="1">
                <a:solidFill>
                  <a:srgbClr val="13B4CF"/>
                </a:solidFill>
                <a:latin typeface="Arimo Bold"/>
                <a:ea typeface="Arimo Bold"/>
                <a:cs typeface="Arimo Bold"/>
                <a:sym typeface="Arimo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단위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72" name="TextBox 15"/>
          <p:cNvSpPr txBox="1"/>
          <p:nvPr/>
        </p:nvSpPr>
        <p:spPr>
          <a:xfrm>
            <a:off x="11027805" y="5107364"/>
            <a:ext cx="5419938" cy="73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1900"/>
              </a:lnSpc>
              <a:defRPr sz="1600">
                <a:latin typeface="Arimo"/>
                <a:ea typeface="Arimo"/>
                <a:cs typeface="Arimo"/>
                <a:sym typeface="Arimo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단위로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열람이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가능하고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해당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판매하는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상품리스트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제공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1900"/>
              </a:lnSpc>
              <a:defRPr sz="1600">
                <a:latin typeface="Arimo"/>
                <a:ea typeface="Arimo"/>
                <a:cs typeface="Arimo"/>
                <a:sym typeface="Arimo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업체와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구매자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간의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지소적인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거래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구축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가능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73" name="TextBox 16"/>
          <p:cNvSpPr txBox="1"/>
          <p:nvPr/>
        </p:nvSpPr>
        <p:spPr>
          <a:xfrm>
            <a:off x="3077219" y="2516016"/>
            <a:ext cx="3315475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b="1" spc="-58"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경쟁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플랫폼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74" name="TextBox 17"/>
          <p:cNvSpPr txBox="1"/>
          <p:nvPr/>
        </p:nvSpPr>
        <p:spPr>
          <a:xfrm>
            <a:off x="12250772" y="2516016"/>
            <a:ext cx="4196971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4200" b="1" spc="-58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우리샵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플랫폼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75" name="Freeform 19"/>
          <p:cNvSpPr/>
          <p:nvPr/>
        </p:nvSpPr>
        <p:spPr>
          <a:xfrm>
            <a:off x="749484" y="4315047"/>
            <a:ext cx="7573818" cy="1794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00" y="0"/>
                </a:moveTo>
                <a:cubicBezTo>
                  <a:pt x="20615" y="0"/>
                  <a:pt x="21600" y="4835"/>
                  <a:pt x="21600" y="10800"/>
                </a:cubicBezTo>
                <a:cubicBezTo>
                  <a:pt x="21600" y="16765"/>
                  <a:pt x="20615" y="21600"/>
                  <a:pt x="19400" y="21600"/>
                </a:cubicBezTo>
                <a:lnTo>
                  <a:pt x="2200" y="21600"/>
                </a:lnTo>
                <a:cubicBezTo>
                  <a:pt x="985" y="21600"/>
                  <a:pt x="0" y="16765"/>
                  <a:pt x="0" y="10800"/>
                </a:cubicBezTo>
                <a:cubicBezTo>
                  <a:pt x="0" y="4835"/>
                  <a:pt x="985" y="0"/>
                  <a:pt x="2200" y="0"/>
                </a:cubicBez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76" name="TextBox 21"/>
          <p:cNvSpPr txBox="1"/>
          <p:nvPr/>
        </p:nvSpPr>
        <p:spPr>
          <a:xfrm>
            <a:off x="1690239" y="4505319"/>
            <a:ext cx="4455152" cy="39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000" b="1">
                <a:solidFill>
                  <a:srgbClr val="13B4C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개별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단위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나열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77" name="TextBox 22"/>
          <p:cNvSpPr txBox="1"/>
          <p:nvPr/>
        </p:nvSpPr>
        <p:spPr>
          <a:xfrm>
            <a:off x="1690240" y="5116889"/>
            <a:ext cx="4476922" cy="495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19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정보는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알기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쉽지만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  <a:p>
            <a:pPr>
              <a:lnSpc>
                <a:spcPts val="19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해당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판매하는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대해서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알기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어려움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78" name="Freeform 24"/>
          <p:cNvSpPr/>
          <p:nvPr/>
        </p:nvSpPr>
        <p:spPr>
          <a:xfrm>
            <a:off x="9929093" y="6686429"/>
            <a:ext cx="7573817" cy="1794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00" y="0"/>
                </a:moveTo>
                <a:cubicBezTo>
                  <a:pt x="20615" y="0"/>
                  <a:pt x="21600" y="4835"/>
                  <a:pt x="21600" y="10800"/>
                </a:cubicBezTo>
                <a:cubicBezTo>
                  <a:pt x="21600" y="16765"/>
                  <a:pt x="20615" y="21600"/>
                  <a:pt x="19400" y="21600"/>
                </a:cubicBezTo>
                <a:lnTo>
                  <a:pt x="2200" y="21600"/>
                </a:lnTo>
                <a:cubicBezTo>
                  <a:pt x="985" y="21600"/>
                  <a:pt x="0" y="16765"/>
                  <a:pt x="0" y="10800"/>
                </a:cubicBezTo>
                <a:cubicBezTo>
                  <a:pt x="0" y="4835"/>
                  <a:pt x="985" y="0"/>
                  <a:pt x="2200" y="0"/>
                </a:cubicBez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79" name="TextBox 26"/>
          <p:cNvSpPr txBox="1"/>
          <p:nvPr/>
        </p:nvSpPr>
        <p:spPr>
          <a:xfrm>
            <a:off x="11076688" y="6930581"/>
            <a:ext cx="4455151" cy="39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000" b="1">
                <a:solidFill>
                  <a:srgbClr val="13B4CF"/>
                </a:solidFill>
                <a:latin typeface="Arimo Bold"/>
                <a:ea typeface="Arimo Bold"/>
                <a:cs typeface="Arimo Bold"/>
                <a:sym typeface="Arimo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추천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O</a:t>
            </a:r>
          </a:p>
        </p:txBody>
      </p:sp>
      <p:sp>
        <p:nvSpPr>
          <p:cNvPr id="180" name="TextBox 27"/>
          <p:cNvSpPr txBox="1"/>
          <p:nvPr/>
        </p:nvSpPr>
        <p:spPr>
          <a:xfrm>
            <a:off x="11076688" y="7583565"/>
            <a:ext cx="5278629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900"/>
              </a:lnSpc>
              <a:defRPr sz="1600">
                <a:latin typeface="Arimo"/>
                <a:ea typeface="Arimo"/>
                <a:cs typeface="Arimo"/>
                <a:sym typeface="Arimo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사용자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니즈에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맞는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추천으로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고객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경험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개선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81" name="TextBox 28"/>
          <p:cNvSpPr txBox="1"/>
          <p:nvPr/>
        </p:nvSpPr>
        <p:spPr>
          <a:xfrm>
            <a:off x="1712010" y="6921056"/>
            <a:ext cx="4455152" cy="39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z="2000" b="1">
                <a:solidFill>
                  <a:srgbClr val="13B4C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추천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X</a:t>
            </a:r>
          </a:p>
        </p:txBody>
      </p:sp>
      <p:sp>
        <p:nvSpPr>
          <p:cNvPr id="182" name="TextBox 29"/>
          <p:cNvSpPr txBox="1"/>
          <p:nvPr/>
        </p:nvSpPr>
        <p:spPr>
          <a:xfrm>
            <a:off x="1712010" y="7574074"/>
            <a:ext cx="4708694" cy="73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19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도소매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사이트에서는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사용자별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맞춤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추천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기능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없음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.</a:t>
            </a:r>
          </a:p>
          <a:p>
            <a:pPr>
              <a:lnSpc>
                <a:spcPts val="1900"/>
              </a:lnSpc>
              <a:defRPr sz="1600">
                <a:latin typeface="Nanum Square"/>
                <a:ea typeface="Nanum Square"/>
                <a:cs typeface="Nanum Square"/>
                <a:sym typeface="Nanum Square"/>
              </a:defRPr>
            </a:pP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있더라도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광고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기반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노출인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경우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다수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reeform 2"/>
          <p:cNvSpPr/>
          <p:nvPr/>
        </p:nvSpPr>
        <p:spPr>
          <a:xfrm>
            <a:off x="0" y="-180827"/>
            <a:ext cx="18288000" cy="191980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87" name="TextBox 3"/>
          <p:cNvSpPr txBox="1"/>
          <p:nvPr/>
        </p:nvSpPr>
        <p:spPr>
          <a:xfrm>
            <a:off x="13454346" y="587864"/>
            <a:ext cx="3881155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3000"/>
              </a:lnSpc>
              <a:defRPr sz="220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프로젝트</a:t>
            </a:r>
            <a:r>
              <a:rPr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기획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88" name="TextBox 4"/>
          <p:cNvSpPr txBox="1"/>
          <p:nvPr/>
        </p:nvSpPr>
        <p:spPr>
          <a:xfrm>
            <a:off x="952500" y="360851"/>
            <a:ext cx="3315474" cy="67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z="4200" spc="-58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defRPr>
            </a:lvl1pPr>
          </a:lstStyle>
          <a:p>
            <a:r>
              <a:rPr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목적</a:t>
            </a:r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89" name="모서리가 둥근 직사각형 24"/>
          <p:cNvSpPr/>
          <p:nvPr/>
        </p:nvSpPr>
        <p:spPr>
          <a:xfrm>
            <a:off x="1412677" y="3238500"/>
            <a:ext cx="3543301" cy="5181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92100" dist="38100" dir="2700000" rotWithShape="0">
              <a:srgbClr val="000000">
                <a:alpha val="13000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90" name="TextBox 9"/>
          <p:cNvSpPr txBox="1"/>
          <p:nvPr/>
        </p:nvSpPr>
        <p:spPr>
          <a:xfrm>
            <a:off x="1749996" y="6614020"/>
            <a:ext cx="2868662" cy="82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 b="1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소상공인·자영업자의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온라인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진입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지원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91" name="모서리가 둥근 직사각형 37"/>
          <p:cNvSpPr/>
          <p:nvPr/>
        </p:nvSpPr>
        <p:spPr>
          <a:xfrm>
            <a:off x="5434798" y="3257162"/>
            <a:ext cx="3543301" cy="5181601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92100" dist="38100" dir="2700000" rotWithShape="0">
              <a:srgbClr val="000000">
                <a:alpha val="13000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92" name="TextBox 9"/>
          <p:cNvSpPr txBox="1"/>
          <p:nvPr/>
        </p:nvSpPr>
        <p:spPr>
          <a:xfrm>
            <a:off x="5766218" y="6391362"/>
            <a:ext cx="2906000" cy="1292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200" b="1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상세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정보를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제공하여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신뢰할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수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있는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거래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환경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조성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93" name="모서리가 둥근 직사각형 40"/>
          <p:cNvSpPr/>
          <p:nvPr/>
        </p:nvSpPr>
        <p:spPr>
          <a:xfrm>
            <a:off x="9432224" y="3238500"/>
            <a:ext cx="3543301" cy="5181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92100" dist="38100" dir="2700000" rotWithShape="0">
              <a:srgbClr val="000000">
                <a:alpha val="13000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94" name="TextBox 9"/>
          <p:cNvSpPr txBox="1"/>
          <p:nvPr/>
        </p:nvSpPr>
        <p:spPr>
          <a:xfrm>
            <a:off x="9600882" y="6362127"/>
            <a:ext cx="3193633" cy="1292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200" b="1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업체별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상품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리스트와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프로필을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제공하여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장기적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거래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관계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구축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가능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95" name="모서리가 둥근 직사각형 43"/>
          <p:cNvSpPr/>
          <p:nvPr/>
        </p:nvSpPr>
        <p:spPr>
          <a:xfrm>
            <a:off x="13454346" y="3253073"/>
            <a:ext cx="3543301" cy="5181601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>
            <a:miter lim="400000"/>
          </a:ln>
          <a:effectLst>
            <a:outerShdw blurRad="292100" dist="38100" dir="2700000" rotWithShape="0">
              <a:srgbClr val="000000">
                <a:alpha val="13000"/>
              </a:srgbClr>
            </a:outerShdw>
          </a:effectLst>
        </p:spPr>
        <p:txBody>
          <a:bodyPr lIns="45719" rIns="45719" anchor="ctr"/>
          <a:lstStyle/>
          <a:p>
            <a:endParaRPr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sp>
        <p:nvSpPr>
          <p:cNvPr id="196" name="TextBox 9"/>
          <p:cNvSpPr txBox="1"/>
          <p:nvPr/>
        </p:nvSpPr>
        <p:spPr>
          <a:xfrm>
            <a:off x="13623005" y="6354048"/>
            <a:ext cx="3205982" cy="1283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200" b="1">
                <a:solidFill>
                  <a:schemeClr val="accent5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플랫폼은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소상공인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매출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증대와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소비자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선택권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확대라는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사회적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가치</a:t>
            </a:r>
            <a:r>
              <a:rPr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 </a:t>
            </a:r>
            <a:r>
              <a:rPr b="0" dirty="0" err="1">
                <a:latin typeface="굴림" panose="020B0600000101010101" pitchFamily="50" charset="-127"/>
                <a:ea typeface="Apple SD Gothic Neo" panose="02000300000000000000" pitchFamily="2" charset="-127"/>
              </a:rPr>
              <a:t>실현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  <p:pic>
        <p:nvPicPr>
          <p:cNvPr id="197" name="그림 63" descr="그림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073" y="4165275"/>
            <a:ext cx="1761252" cy="1761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그림 64" descr="그림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328" y="4253527"/>
            <a:ext cx="1707332" cy="1707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그림 66" descr="그림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318" y="4112778"/>
            <a:ext cx="1890129" cy="1890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그림 68" descr="그림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3313" y="4223110"/>
            <a:ext cx="1946725" cy="1946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B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Freeform 3"/>
          <p:cNvSpPr/>
          <p:nvPr/>
        </p:nvSpPr>
        <p:spPr>
          <a:xfrm>
            <a:off x="4999327" y="5623500"/>
            <a:ext cx="8289322" cy="190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3" name="Freeform 4"/>
          <p:cNvSpPr/>
          <p:nvPr/>
        </p:nvSpPr>
        <p:spPr>
          <a:xfrm>
            <a:off x="12540005" y="4832089"/>
            <a:ext cx="643893" cy="6228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C4F58F6D-AF32-4BEE-DED2-BECF081A6402}"/>
              </a:ext>
            </a:extLst>
          </p:cNvPr>
          <p:cNvSpPr txBox="1"/>
          <p:nvPr/>
        </p:nvSpPr>
        <p:spPr>
          <a:xfrm>
            <a:off x="7815095" y="4021824"/>
            <a:ext cx="3899828" cy="1363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12500"/>
              </a:lnSpc>
              <a:defRPr sz="6000" b="1" spc="-484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defRPr>
            </a:lvl1pPr>
          </a:lstStyle>
          <a:p>
            <a:r>
              <a:rPr lang="ko-KR" altLang="en-US" b="0" dirty="0">
                <a:latin typeface="굴림" panose="020B0600000101010101" pitchFamily="50" charset="-127"/>
                <a:ea typeface="Apple SD Gothic Neo" panose="02000300000000000000" pitchFamily="2" charset="-127"/>
              </a:rPr>
              <a:t>진행 과정</a:t>
            </a:r>
            <a:endParaRPr b="0" dirty="0">
              <a:latin typeface="굴림" panose="020B0600000101010101" pitchFamily="50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2313</TotalTime>
  <Words>2798</Words>
  <Application>Microsoft Office PowerPoint</Application>
  <PresentationFormat>사용자 지정</PresentationFormat>
  <Paragraphs>474</Paragraphs>
  <Slides>33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Arial</vt:lpstr>
      <vt:lpstr>굴림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Lu Reich</dc:creator>
  <cp:lastModifiedBy>Lu Reich</cp:lastModifiedBy>
  <cp:revision>52</cp:revision>
  <dcterms:modified xsi:type="dcterms:W3CDTF">2025-12-01T12:27:54Z</dcterms:modified>
</cp:coreProperties>
</file>